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5" r:id="rId26"/>
    <p:sldId id="283" r:id="rId27"/>
    <p:sldId id="284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CE4DB-50E0-46C9-8B96-C11DC19A77EE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73F2E-6C83-48B3-9D2F-4B601AA9A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1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제주대학교 원예환경전공의 </a:t>
            </a:r>
            <a:r>
              <a:rPr lang="ko-KR" altLang="en-US" dirty="0" err="1" smtClean="0"/>
              <a:t>조영열</a:t>
            </a:r>
            <a:r>
              <a:rPr lang="ko-KR" altLang="en-US" dirty="0" smtClean="0"/>
              <a:t> 교수입니다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본 강좌의 제목은 </a:t>
            </a:r>
            <a:r>
              <a:rPr lang="ko-KR" altLang="en-US" dirty="0" err="1" smtClean="0"/>
              <a:t>스마트팜입니다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본 교과목은 </a:t>
            </a:r>
            <a:r>
              <a:rPr lang="ko-KR" altLang="en-US" dirty="0" err="1" smtClean="0"/>
              <a:t>스마트팜에</a:t>
            </a:r>
            <a:r>
              <a:rPr lang="ko-KR" altLang="en-US" dirty="0" smtClean="0"/>
              <a:t> 대한 이해를 돕고자 </a:t>
            </a:r>
            <a:endParaRPr lang="en-US" altLang="ko-KR" dirty="0" smtClean="0"/>
          </a:p>
          <a:p>
            <a:r>
              <a:rPr lang="ko-KR" altLang="en-US" dirty="0" smtClean="0"/>
              <a:t>오픈소스 기반의 프로그램들을 이용하여 </a:t>
            </a:r>
            <a:r>
              <a:rPr lang="ko-KR" altLang="en-US" dirty="0" err="1" smtClean="0"/>
              <a:t>스마트팜을</a:t>
            </a:r>
            <a:r>
              <a:rPr lang="ko-KR" altLang="en-US" dirty="0" smtClean="0"/>
              <a:t> 구현하고자 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49BB1-A167-4BD2-8C75-67EFCB2E788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69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 강의 제목은 </a:t>
            </a:r>
            <a:r>
              <a:rPr lang="ko-KR" altLang="en-US" dirty="0" err="1" smtClean="0"/>
              <a:t>스마트팜</a:t>
            </a:r>
            <a:r>
              <a:rPr lang="ko-KR" altLang="en-US" dirty="0" smtClean="0"/>
              <a:t> 이해에</a:t>
            </a:r>
            <a:r>
              <a:rPr lang="ko-KR" altLang="en-US" baseline="0" dirty="0" smtClean="0"/>
              <a:t> 대한 내용으로 </a:t>
            </a:r>
            <a:r>
              <a:rPr lang="ko-KR" altLang="en-US" baseline="0" dirty="0" err="1" smtClean="0"/>
              <a:t>스마트팜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정의 및 개념을 정립하고자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최근 </a:t>
            </a:r>
            <a:r>
              <a:rPr lang="ko-KR" altLang="en-US" dirty="0" err="1" smtClean="0"/>
              <a:t>농업쪽에서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잇슈화되고</a:t>
            </a:r>
            <a:r>
              <a:rPr lang="ko-KR" altLang="en-US" dirty="0" smtClean="0"/>
              <a:t> 있는 용어로 </a:t>
            </a:r>
            <a:r>
              <a:rPr lang="ko-KR" altLang="en-US" dirty="0" err="1" smtClean="0"/>
              <a:t>스마트팜에</a:t>
            </a:r>
            <a:r>
              <a:rPr lang="ko-KR" altLang="en-US" dirty="0" smtClean="0"/>
              <a:t> 대한 용어가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분들이 이 용어를 한번 이상 </a:t>
            </a:r>
            <a:r>
              <a:rPr lang="ko-KR" altLang="en-US" dirty="0" err="1" smtClean="0"/>
              <a:t>들었을거라</a:t>
            </a:r>
            <a:r>
              <a:rPr lang="ko-KR" altLang="en-US" dirty="0" smtClean="0"/>
              <a:t> 생각합니다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err="1" smtClean="0"/>
              <a:t>스마트팜의</a:t>
            </a:r>
            <a:r>
              <a:rPr lang="ko-KR" altLang="en-US" dirty="0" smtClean="0"/>
              <a:t> 대한 정확한 이해를 돕고자 본 강의를 만들었고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본 수업을 통해 </a:t>
            </a:r>
            <a:r>
              <a:rPr lang="ko-KR" altLang="en-US" dirty="0" err="1" smtClean="0"/>
              <a:t>스마트팜에</a:t>
            </a:r>
            <a:r>
              <a:rPr lang="ko-KR" altLang="en-US" dirty="0" smtClean="0"/>
              <a:t> 대한 정확한 이해를 해 주셨으면 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49BB1-A167-4BD2-8C75-67EFCB2E78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83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49BB1-A167-4BD2-8C75-67EFCB2E78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64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49BB1-A167-4BD2-8C75-67EFCB2E78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8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49BB1-A167-4BD2-8C75-67EFCB2E78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78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49BB1-A167-4BD2-8C75-67EFCB2E78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36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26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6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227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AB30FD-59E9-4057-85BB-1DE2D3A7D9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616" y="2019356"/>
            <a:ext cx="4664451" cy="174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2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A86337D-9780-4C6D-AFD7-4FA650442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099CA9-095D-46EE-B9FD-8248059ED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8" r="30366"/>
          <a:stretch/>
        </p:blipFill>
        <p:spPr>
          <a:xfrm>
            <a:off x="9668540" y="1"/>
            <a:ext cx="2523461" cy="25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3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4D02-CE61-47E2-AC7B-7EF5CC2C9A6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4170-D4FF-40BF-9380-2499F00FC32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EE98A-EBDE-4E9C-8FA9-AC3D32FBB7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44" y="0"/>
            <a:ext cx="3381056" cy="37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15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4D02-CE61-47E2-AC7B-7EF5CC2C9A6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4170-D4FF-40BF-9380-2499F00FC32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EE98A-EBDE-4E9C-8FA9-AC3D32FBB7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44" y="0"/>
            <a:ext cx="3381056" cy="37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15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4D02-CE61-47E2-AC7B-7EF5CC2C9A6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4170-D4FF-40BF-9380-2499F00FC32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EE98A-EBDE-4E9C-8FA9-AC3D32FBB7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44" y="0"/>
            <a:ext cx="3381056" cy="37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5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4D02-CE61-47E2-AC7B-7EF5CC2C9A6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4170-D4FF-40BF-9380-2499F00FC32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EE98A-EBDE-4E9C-8FA9-AC3D32FBB7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44" y="0"/>
            <a:ext cx="3381056" cy="37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3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4D02-CE61-47E2-AC7B-7EF5CC2C9A64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4170-D4FF-40BF-9380-2499F00FC32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2EE98A-EBDE-4E9C-8FA9-AC3D32FBB7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44" y="0"/>
            <a:ext cx="3381056" cy="37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33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02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1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7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35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04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866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03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B9B2D-A647-4F53-9B86-1F4B5F636200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86333-9531-4759-B103-85A592E5C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46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4" y="846885"/>
            <a:ext cx="73509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현열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(sensible heat)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열의 전달이 이루어질 때 반드시 온도변화를 일으키는 열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잠열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(latent heat)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온도변화를 일으키지 않고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기체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•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액체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•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고체 상호간의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상변화만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일으키는 열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현열과 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잠열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7176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4" y="846885"/>
            <a:ext cx="7350928" cy="2246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비열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(specific heat)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질량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1g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물체를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1℃ 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높이는 데 필요한 열량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체적열용량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(volume heat capacity)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물체의 체적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1cm</a:t>
            </a:r>
            <a:r>
              <a:rPr lang="en-US" altLang="ko-KR" sz="2400" baseline="30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1℃ 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높이는 데 필요한 열량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비열과 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체적열용량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754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4" y="846885"/>
            <a:ext cx="73509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일정한 실내 공기를 난방 또는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냉방하는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경우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체적열용량</a:t>
            </a:r>
            <a:endParaRPr lang="ko-KR" altLang="en-US" sz="24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실내에 난방을 할 경우 온도상승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현열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작물을 재배하는 공간에 태양광이 입사할 경우 </a:t>
            </a:r>
            <a:endParaRPr lang="en-US" altLang="ko-KR" sz="24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현열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실내온도 상승</a:t>
            </a:r>
            <a:endParaRPr lang="en-US" altLang="ko-KR" sz="24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잠열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토양 또는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작물체의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수분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증발산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예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577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4" y="846885"/>
            <a:ext cx="7350928" cy="4157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증기압</a:t>
            </a:r>
          </a:p>
          <a:p>
            <a:pPr marL="800100" lvl="1" indent="-34290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공기 중에 포함되어 있는 기체상태의 수분 자체에 의하여 조성되는 압력</a:t>
            </a:r>
          </a:p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포화수증기압</a:t>
            </a:r>
          </a:p>
          <a:p>
            <a:pPr marL="800100" lvl="1" indent="-34290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일정 온도에서 포화가 가능한 증기압</a:t>
            </a:r>
          </a:p>
          <a:p>
            <a:pPr marL="800100" lvl="1" indent="-342900">
              <a:lnSpc>
                <a:spcPct val="16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온도가 상승하면 포화수증기압 상승</a:t>
            </a:r>
          </a:p>
          <a:p>
            <a:pPr marL="342900" indent="-342900"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포차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포화수증기압과 공기 수증기압의 차이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증기압과 포화수증기압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6882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3" y="846885"/>
            <a:ext cx="778224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비체적</a:t>
            </a:r>
            <a:endParaRPr lang="ko-KR" altLang="en-US" sz="24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건조공기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1kg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해당하는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복합기체의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체적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 증가에 비례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절대습도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습도비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공기 중에서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건조공기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1kg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대한 수증기 질량의 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수분의 양을 계산하는 데 유용하게 이용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상대습도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포화수증기압력에 대한 실제 수증기압의 비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공기가 포화되어 있는 정도를 나타내는 지표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온도가 상승하면 상대습도는 하강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비체적과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습도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143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4" y="846885"/>
            <a:ext cx="73509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총열량</a:t>
            </a:r>
            <a:endParaRPr lang="ko-KR" altLang="en-US" sz="24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건조공기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열량과 수증기 열량의 합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현열과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잠열의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합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엔탈피</a:t>
            </a:r>
            <a:endParaRPr lang="ko-KR" altLang="en-US" sz="24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단위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건조공기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질량당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총열량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총열량과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엔탈피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769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4" y="846885"/>
            <a:ext cx="73509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습공기의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성질을 도표로 나타낸 것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공기의 성질을 이용하여 모든 공기의 성질을 알 수 있도록 만든 도표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습공기선도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7849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DOCUME~1\조영렬\LOCALS~1\Temp\Hnc\BinData\EMB0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6" y="847905"/>
            <a:ext cx="7232650" cy="54419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888351" y="2563993"/>
            <a:ext cx="109837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엔탈피</a:t>
            </a: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3132826" y="5814715"/>
            <a:ext cx="2517036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건구온도</a:t>
            </a:r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비체적</a:t>
            </a:r>
            <a:endParaRPr lang="ko-KR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428226" y="2695755"/>
            <a:ext cx="140294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습구온도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6104626" y="2086155"/>
            <a:ext cx="140294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상대습도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7268646" y="2849177"/>
            <a:ext cx="1098378" cy="1569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절대</a:t>
            </a:r>
          </a:p>
          <a:p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습도</a:t>
            </a:r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ko-KR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수증기</a:t>
            </a:r>
          </a:p>
          <a:p>
            <a:r>
              <a:rPr lang="ko-KR" alt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분압</a:t>
            </a:r>
            <a:endParaRPr lang="ko-KR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9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습공기선도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848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>
            <a:stCxn id="57" idx="2"/>
          </p:cNvCxnSpPr>
          <p:nvPr/>
        </p:nvCxnSpPr>
        <p:spPr>
          <a:xfrm flipH="1" flipV="1">
            <a:off x="3975465" y="3669268"/>
            <a:ext cx="1206135" cy="2836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990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err="1">
                <a:solidFill>
                  <a:srgbClr val="2E469E"/>
                </a:solidFill>
                <a:latin typeface="+mn-ea"/>
              </a:rPr>
              <a:t>습공기선도</a:t>
            </a:r>
            <a:endParaRPr lang="en-US" altLang="ko-KR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EAD634-07BB-470B-B593-C6DA9FC4992A}"/>
              </a:ext>
            </a:extLst>
          </p:cNvPr>
          <p:cNvSpPr txBox="1"/>
          <p:nvPr/>
        </p:nvSpPr>
        <p:spPr>
          <a:xfrm>
            <a:off x="8660960" y="2998113"/>
            <a:ext cx="33031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E469E"/>
                </a:solidFill>
                <a:latin typeface="+mn-ea"/>
              </a:rPr>
              <a:t>상대습도 </a:t>
            </a:r>
            <a:r>
              <a:rPr lang="en-US" altLang="ko-KR" sz="2400" b="1" dirty="0">
                <a:solidFill>
                  <a:srgbClr val="2E469E"/>
                </a:solidFill>
                <a:latin typeface="+mn-ea"/>
              </a:rPr>
              <a:t>50%, </a:t>
            </a:r>
            <a:endParaRPr lang="en-US" altLang="ko-KR" sz="2400" b="1" dirty="0" smtClean="0">
              <a:solidFill>
                <a:srgbClr val="2E469E"/>
              </a:solidFill>
              <a:latin typeface="+mn-ea"/>
            </a:endParaRPr>
          </a:p>
          <a:p>
            <a:pPr algn="ctr"/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2E469E"/>
                </a:solidFill>
                <a:latin typeface="+mn-ea"/>
              </a:rPr>
              <a:t>20℃</a:t>
            </a:r>
            <a:r>
              <a:rPr lang="ko-KR" altLang="en-US" sz="2400" b="1" dirty="0">
                <a:solidFill>
                  <a:srgbClr val="2E469E"/>
                </a:solidFill>
                <a:latin typeface="+mn-ea"/>
              </a:rPr>
              <a:t>일 경우</a:t>
            </a:r>
          </a:p>
        </p:txBody>
      </p:sp>
      <p:sp>
        <p:nvSpPr>
          <p:cNvPr id="12" name="Line 35"/>
          <p:cNvSpPr>
            <a:spLocks noChangeShapeType="1"/>
          </p:cNvSpPr>
          <p:nvPr/>
        </p:nvSpPr>
        <p:spPr bwMode="auto">
          <a:xfrm>
            <a:off x="2971800" y="3429000"/>
            <a:ext cx="7620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1524000" y="1295400"/>
            <a:ext cx="6248400" cy="4343400"/>
            <a:chOff x="960" y="816"/>
            <a:chExt cx="3936" cy="2736"/>
          </a:xfrm>
        </p:grpSpPr>
        <p:sp>
          <p:nvSpPr>
            <p:cNvPr id="15" name="Line 3"/>
            <p:cNvSpPr>
              <a:spLocks noChangeShapeType="1"/>
            </p:cNvSpPr>
            <p:nvPr/>
          </p:nvSpPr>
          <p:spPr bwMode="auto">
            <a:xfrm>
              <a:off x="960" y="3552"/>
              <a:ext cx="39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Line 4"/>
            <p:cNvSpPr>
              <a:spLocks noChangeShapeType="1"/>
            </p:cNvSpPr>
            <p:nvPr/>
          </p:nvSpPr>
          <p:spPr bwMode="auto">
            <a:xfrm flipV="1">
              <a:off x="4896" y="816"/>
              <a:ext cx="0" cy="27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Line 5"/>
            <p:cNvSpPr>
              <a:spLocks noChangeShapeType="1"/>
            </p:cNvSpPr>
            <p:nvPr/>
          </p:nvSpPr>
          <p:spPr bwMode="auto">
            <a:xfrm flipV="1">
              <a:off x="4272" y="816"/>
              <a:ext cx="0" cy="27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9" name="Line 6"/>
          <p:cNvSpPr>
            <a:spLocks noChangeShapeType="1"/>
          </p:cNvSpPr>
          <p:nvPr/>
        </p:nvSpPr>
        <p:spPr bwMode="auto">
          <a:xfrm flipV="1">
            <a:off x="838200" y="1066800"/>
            <a:ext cx="3429000" cy="2590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1905000" y="1752600"/>
            <a:ext cx="3276600" cy="2514600"/>
          </a:xfrm>
          <a:custGeom>
            <a:avLst/>
            <a:gdLst/>
            <a:ahLst/>
            <a:cxnLst>
              <a:cxn ang="0">
                <a:pos x="0" y="1584"/>
              </a:cxn>
              <a:cxn ang="0">
                <a:pos x="1440" y="1104"/>
              </a:cxn>
              <a:cxn ang="0">
                <a:pos x="2064" y="0"/>
              </a:cxn>
            </a:cxnLst>
            <a:rect l="0" t="0" r="r" b="b"/>
            <a:pathLst>
              <a:path w="2064" h="1584">
                <a:moveTo>
                  <a:pt x="0" y="1584"/>
                </a:moveTo>
                <a:cubicBezTo>
                  <a:pt x="548" y="1476"/>
                  <a:pt x="1096" y="1368"/>
                  <a:pt x="1440" y="1104"/>
                </a:cubicBezTo>
                <a:cubicBezTo>
                  <a:pt x="1784" y="840"/>
                  <a:pt x="1924" y="420"/>
                  <a:pt x="2064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Line 9"/>
          <p:cNvSpPr>
            <a:spLocks noChangeShapeType="1"/>
          </p:cNvSpPr>
          <p:nvPr/>
        </p:nvSpPr>
        <p:spPr bwMode="auto">
          <a:xfrm>
            <a:off x="3352800" y="39624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>
            <a:off x="3975465" y="3669268"/>
            <a:ext cx="0" cy="198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Line 13"/>
          <p:cNvSpPr>
            <a:spLocks noChangeShapeType="1"/>
          </p:cNvSpPr>
          <p:nvPr/>
        </p:nvSpPr>
        <p:spPr bwMode="auto">
          <a:xfrm flipH="1" flipV="1">
            <a:off x="1524000" y="3243263"/>
            <a:ext cx="1828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3352800" y="3962400"/>
            <a:ext cx="441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 flipH="1" flipV="1">
            <a:off x="1981200" y="2819400"/>
            <a:ext cx="32766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Oval 16"/>
          <p:cNvSpPr>
            <a:spLocks noChangeArrowheads="1"/>
          </p:cNvSpPr>
          <p:nvPr/>
        </p:nvSpPr>
        <p:spPr bwMode="auto">
          <a:xfrm>
            <a:off x="3276600" y="385286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7" name="Oval 17"/>
          <p:cNvSpPr>
            <a:spLocks noChangeArrowheads="1"/>
          </p:cNvSpPr>
          <p:nvPr/>
        </p:nvSpPr>
        <p:spPr bwMode="auto">
          <a:xfrm>
            <a:off x="3899264" y="3581034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3276600" y="5562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Oval 20"/>
          <p:cNvSpPr>
            <a:spLocks noChangeArrowheads="1"/>
          </p:cNvSpPr>
          <p:nvPr/>
        </p:nvSpPr>
        <p:spPr bwMode="auto">
          <a:xfrm>
            <a:off x="3915508" y="5562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Oval 22"/>
          <p:cNvSpPr>
            <a:spLocks noChangeArrowheads="1"/>
          </p:cNvSpPr>
          <p:nvPr/>
        </p:nvSpPr>
        <p:spPr bwMode="auto">
          <a:xfrm>
            <a:off x="6705600" y="3886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Oval 23"/>
          <p:cNvSpPr>
            <a:spLocks noChangeArrowheads="1"/>
          </p:cNvSpPr>
          <p:nvPr/>
        </p:nvSpPr>
        <p:spPr bwMode="auto">
          <a:xfrm>
            <a:off x="7696200" y="3886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Oval 24"/>
          <p:cNvSpPr>
            <a:spLocks noChangeArrowheads="1"/>
          </p:cNvSpPr>
          <p:nvPr/>
        </p:nvSpPr>
        <p:spPr bwMode="auto">
          <a:xfrm>
            <a:off x="1905000" y="2743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Oval 25"/>
          <p:cNvSpPr>
            <a:spLocks noChangeArrowheads="1"/>
          </p:cNvSpPr>
          <p:nvPr/>
        </p:nvSpPr>
        <p:spPr bwMode="auto">
          <a:xfrm>
            <a:off x="1371600" y="3124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 Box 27"/>
          <p:cNvSpPr txBox="1">
            <a:spLocks noChangeArrowheads="1"/>
          </p:cNvSpPr>
          <p:nvPr/>
        </p:nvSpPr>
        <p:spPr bwMode="auto">
          <a:xfrm>
            <a:off x="3124200" y="3429000"/>
            <a:ext cx="3513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36" name="Text Box 28"/>
          <p:cNvSpPr txBox="1">
            <a:spLocks noChangeArrowheads="1"/>
          </p:cNvSpPr>
          <p:nvPr/>
        </p:nvSpPr>
        <p:spPr bwMode="auto">
          <a:xfrm>
            <a:off x="3871528" y="57150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37" name="Text Box 29"/>
          <p:cNvSpPr txBox="1">
            <a:spLocks noChangeArrowheads="1"/>
          </p:cNvSpPr>
          <p:nvPr/>
        </p:nvSpPr>
        <p:spPr bwMode="auto">
          <a:xfrm>
            <a:off x="3941985" y="3635931"/>
            <a:ext cx="309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7315200" y="4038600"/>
            <a:ext cx="356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6324600" y="4038600"/>
            <a:ext cx="332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0" name="Text Box 33"/>
          <p:cNvSpPr txBox="1">
            <a:spLocks noChangeArrowheads="1"/>
          </p:cNvSpPr>
          <p:nvPr/>
        </p:nvSpPr>
        <p:spPr bwMode="auto">
          <a:xfrm>
            <a:off x="3124200" y="5715000"/>
            <a:ext cx="36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41" name="Text Box 34"/>
          <p:cNvSpPr txBox="1">
            <a:spLocks noChangeArrowheads="1"/>
          </p:cNvSpPr>
          <p:nvPr/>
        </p:nvSpPr>
        <p:spPr bwMode="auto">
          <a:xfrm>
            <a:off x="1752600" y="2209800"/>
            <a:ext cx="2568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230688" y="6096000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</a:rPr>
              <a:t>온도</a:t>
            </a:r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6858000" y="2286000"/>
            <a:ext cx="44114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</a:rPr>
              <a:t>절</a:t>
            </a:r>
          </a:p>
          <a:p>
            <a:r>
              <a:rPr lang="ko-KR" altLang="en-US" sz="2000" b="1">
                <a:solidFill>
                  <a:srgbClr val="FF0000"/>
                </a:solidFill>
              </a:rPr>
              <a:t>대</a:t>
            </a:r>
          </a:p>
          <a:p>
            <a:r>
              <a:rPr lang="ko-KR" altLang="en-US" sz="2000" b="1">
                <a:solidFill>
                  <a:srgbClr val="FF0000"/>
                </a:solidFill>
              </a:rPr>
              <a:t>습</a:t>
            </a:r>
          </a:p>
          <a:p>
            <a:r>
              <a:rPr lang="ko-KR" altLang="en-US" sz="2000" b="1">
                <a:solidFill>
                  <a:srgbClr val="FF0000"/>
                </a:solidFill>
              </a:rPr>
              <a:t>도</a:t>
            </a:r>
          </a:p>
        </p:txBody>
      </p:sp>
      <p:sp>
        <p:nvSpPr>
          <p:cNvPr id="44" name="Text Box 39"/>
          <p:cNvSpPr txBox="1">
            <a:spLocks noChangeArrowheads="1"/>
          </p:cNvSpPr>
          <p:nvPr/>
        </p:nvSpPr>
        <p:spPr bwMode="auto">
          <a:xfrm>
            <a:off x="7848600" y="2286000"/>
            <a:ext cx="441146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</a:rPr>
              <a:t>수</a:t>
            </a:r>
          </a:p>
          <a:p>
            <a:r>
              <a:rPr lang="ko-KR" altLang="en-US" sz="2000" b="1">
                <a:solidFill>
                  <a:srgbClr val="FF0000"/>
                </a:solidFill>
              </a:rPr>
              <a:t>증</a:t>
            </a:r>
          </a:p>
          <a:p>
            <a:r>
              <a:rPr lang="ko-KR" altLang="en-US" sz="2000" b="1">
                <a:solidFill>
                  <a:srgbClr val="FF0000"/>
                </a:solidFill>
              </a:rPr>
              <a:t>기</a:t>
            </a:r>
          </a:p>
          <a:p>
            <a:r>
              <a:rPr lang="ko-KR" altLang="en-US" sz="2000" b="1">
                <a:solidFill>
                  <a:srgbClr val="FF0000"/>
                </a:solidFill>
              </a:rPr>
              <a:t>압</a:t>
            </a:r>
          </a:p>
        </p:txBody>
      </p:sp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4709656" y="1143000"/>
            <a:ext cx="12105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000" b="1">
                <a:solidFill>
                  <a:srgbClr val="FF0000"/>
                </a:solidFill>
              </a:rPr>
              <a:t>상대습도</a:t>
            </a:r>
          </a:p>
          <a:p>
            <a:pPr algn="ctr"/>
            <a:r>
              <a:rPr lang="en-US" altLang="ko-KR" sz="2000" b="1">
                <a:solidFill>
                  <a:srgbClr val="FF0000"/>
                </a:solidFill>
              </a:rPr>
              <a:t>100%</a:t>
            </a:r>
          </a:p>
        </p:txBody>
      </p:sp>
      <p:sp>
        <p:nvSpPr>
          <p:cNvPr id="46" name="Line 36"/>
          <p:cNvSpPr>
            <a:spLocks noChangeShapeType="1"/>
          </p:cNvSpPr>
          <p:nvPr/>
        </p:nvSpPr>
        <p:spPr bwMode="auto">
          <a:xfrm>
            <a:off x="4876800" y="3429000"/>
            <a:ext cx="7620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8" name="Text Box 42"/>
          <p:cNvSpPr txBox="1">
            <a:spLocks noChangeArrowheads="1"/>
          </p:cNvSpPr>
          <p:nvPr/>
        </p:nvSpPr>
        <p:spPr bwMode="auto">
          <a:xfrm>
            <a:off x="5399078" y="4343400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000" b="1">
                <a:solidFill>
                  <a:srgbClr val="FF0000"/>
                </a:solidFill>
              </a:rPr>
              <a:t>비체적</a:t>
            </a:r>
          </a:p>
        </p:txBody>
      </p:sp>
      <p:sp>
        <p:nvSpPr>
          <p:cNvPr id="49" name="Text Box 43"/>
          <p:cNvSpPr txBox="1">
            <a:spLocks noChangeArrowheads="1"/>
          </p:cNvSpPr>
          <p:nvPr/>
        </p:nvSpPr>
        <p:spPr bwMode="auto">
          <a:xfrm>
            <a:off x="2496235" y="2651125"/>
            <a:ext cx="14670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000" b="1">
                <a:solidFill>
                  <a:srgbClr val="FF0000"/>
                </a:solidFill>
              </a:rPr>
              <a:t>등엔탈피선</a:t>
            </a:r>
          </a:p>
        </p:txBody>
      </p:sp>
      <p:sp>
        <p:nvSpPr>
          <p:cNvPr id="51" name="Text Box 44"/>
          <p:cNvSpPr txBox="1">
            <a:spLocks noChangeArrowheads="1"/>
          </p:cNvSpPr>
          <p:nvPr/>
        </p:nvSpPr>
        <p:spPr bwMode="auto">
          <a:xfrm>
            <a:off x="1675497" y="1584325"/>
            <a:ext cx="14670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000" b="1">
                <a:solidFill>
                  <a:srgbClr val="FF0000"/>
                </a:solidFill>
              </a:rPr>
              <a:t>비엔탈피선</a:t>
            </a:r>
          </a:p>
        </p:txBody>
      </p:sp>
      <p:sp>
        <p:nvSpPr>
          <p:cNvPr id="52" name="Text Box 45"/>
          <p:cNvSpPr txBox="1">
            <a:spLocks noChangeArrowheads="1"/>
          </p:cNvSpPr>
          <p:nvPr/>
        </p:nvSpPr>
        <p:spPr bwMode="auto">
          <a:xfrm>
            <a:off x="2198678" y="3124200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000" b="1">
                <a:solidFill>
                  <a:srgbClr val="FF0000"/>
                </a:solidFill>
              </a:rPr>
              <a:t>비체적</a:t>
            </a:r>
          </a:p>
        </p:txBody>
      </p:sp>
      <p:sp>
        <p:nvSpPr>
          <p:cNvPr id="53" name="Line 11"/>
          <p:cNvSpPr>
            <a:spLocks noChangeShapeType="1"/>
          </p:cNvSpPr>
          <p:nvPr/>
        </p:nvSpPr>
        <p:spPr bwMode="auto">
          <a:xfrm>
            <a:off x="5257800" y="39624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4" name="Oval 21"/>
          <p:cNvSpPr>
            <a:spLocks noChangeArrowheads="1"/>
          </p:cNvSpPr>
          <p:nvPr/>
        </p:nvSpPr>
        <p:spPr bwMode="auto">
          <a:xfrm>
            <a:off x="5181600" y="5562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Text Box 32"/>
          <p:cNvSpPr txBox="1">
            <a:spLocks noChangeArrowheads="1"/>
          </p:cNvSpPr>
          <p:nvPr/>
        </p:nvSpPr>
        <p:spPr bwMode="auto">
          <a:xfrm>
            <a:off x="5105400" y="5715000"/>
            <a:ext cx="332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6" name="Freeform 8"/>
          <p:cNvSpPr>
            <a:spLocks/>
          </p:cNvSpPr>
          <p:nvPr/>
        </p:nvSpPr>
        <p:spPr bwMode="auto">
          <a:xfrm>
            <a:off x="2590800" y="2590800"/>
            <a:ext cx="3276600" cy="2514600"/>
          </a:xfrm>
          <a:custGeom>
            <a:avLst/>
            <a:gdLst/>
            <a:ahLst/>
            <a:cxnLst>
              <a:cxn ang="0">
                <a:pos x="0" y="1584"/>
              </a:cxn>
              <a:cxn ang="0">
                <a:pos x="1440" y="1104"/>
              </a:cxn>
              <a:cxn ang="0">
                <a:pos x="2064" y="0"/>
              </a:cxn>
            </a:cxnLst>
            <a:rect l="0" t="0" r="r" b="b"/>
            <a:pathLst>
              <a:path w="2064" h="1584">
                <a:moveTo>
                  <a:pt x="0" y="1584"/>
                </a:moveTo>
                <a:cubicBezTo>
                  <a:pt x="548" y="1476"/>
                  <a:pt x="1096" y="1368"/>
                  <a:pt x="1440" y="1104"/>
                </a:cubicBezTo>
                <a:cubicBezTo>
                  <a:pt x="1784" y="840"/>
                  <a:pt x="1924" y="420"/>
                  <a:pt x="2064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7" name="Oval 18"/>
          <p:cNvSpPr>
            <a:spLocks noChangeArrowheads="1"/>
          </p:cNvSpPr>
          <p:nvPr/>
        </p:nvSpPr>
        <p:spPr bwMode="auto">
          <a:xfrm>
            <a:off x="5181600" y="387667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8" name="Text Box 26"/>
          <p:cNvSpPr txBox="1">
            <a:spLocks noChangeArrowheads="1"/>
          </p:cNvSpPr>
          <p:nvPr/>
        </p:nvSpPr>
        <p:spPr bwMode="auto">
          <a:xfrm>
            <a:off x="5081588" y="3352800"/>
            <a:ext cx="3465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9" name="Text Box 41"/>
          <p:cNvSpPr txBox="1">
            <a:spLocks noChangeArrowheads="1"/>
          </p:cNvSpPr>
          <p:nvPr/>
        </p:nvSpPr>
        <p:spPr bwMode="auto">
          <a:xfrm>
            <a:off x="5319256" y="1981200"/>
            <a:ext cx="12105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000" b="1">
                <a:solidFill>
                  <a:srgbClr val="FF0000"/>
                </a:solidFill>
              </a:rPr>
              <a:t>상대습도</a:t>
            </a:r>
          </a:p>
          <a:p>
            <a:pPr algn="ctr"/>
            <a:r>
              <a:rPr lang="en-US" altLang="ko-KR" sz="2000" b="1">
                <a:solidFill>
                  <a:srgbClr val="FF0000"/>
                </a:solidFill>
              </a:rPr>
              <a:t>50%</a:t>
            </a:r>
          </a:p>
        </p:txBody>
      </p:sp>
      <p:sp>
        <p:nvSpPr>
          <p:cNvPr id="60" name="Text Box 46"/>
          <p:cNvSpPr txBox="1">
            <a:spLocks noChangeArrowheads="1"/>
          </p:cNvSpPr>
          <p:nvPr/>
        </p:nvSpPr>
        <p:spPr bwMode="auto">
          <a:xfrm>
            <a:off x="5390654" y="5715000"/>
            <a:ext cx="7264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ko-KR" sz="2000" b="1">
                <a:solidFill>
                  <a:srgbClr val="FF0000"/>
                </a:solidFill>
              </a:rPr>
              <a:t>20℃</a:t>
            </a:r>
          </a:p>
        </p:txBody>
      </p:sp>
      <p:sp>
        <p:nvSpPr>
          <p:cNvPr id="61" name="Text Box 53"/>
          <p:cNvSpPr txBox="1">
            <a:spLocks noChangeArrowheads="1"/>
          </p:cNvSpPr>
          <p:nvPr/>
        </p:nvSpPr>
        <p:spPr bwMode="auto">
          <a:xfrm>
            <a:off x="228600" y="1739900"/>
            <a:ext cx="3626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A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B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C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D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E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F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G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H</a:t>
            </a:r>
          </a:p>
          <a:p>
            <a:r>
              <a:rPr lang="en-US" altLang="ko-KR" b="1">
                <a:solidFill>
                  <a:srgbClr val="FF0000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01001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990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err="1">
                <a:solidFill>
                  <a:srgbClr val="2E469E"/>
                </a:solidFill>
                <a:latin typeface="+mn-ea"/>
              </a:rPr>
              <a:t>습공기선도</a:t>
            </a:r>
            <a:endParaRPr lang="en-US" altLang="ko-KR" sz="2400" b="1" dirty="0">
              <a:solidFill>
                <a:srgbClr val="2E469E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D42784-CC1D-450B-96F8-30634645E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1" r="632"/>
          <a:stretch/>
        </p:blipFill>
        <p:spPr>
          <a:xfrm>
            <a:off x="735643" y="652555"/>
            <a:ext cx="7455308" cy="5960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E3BC8-03B8-49C5-91DD-948D001428BC}"/>
              </a:ext>
            </a:extLst>
          </p:cNvPr>
          <p:cNvSpPr txBox="1"/>
          <p:nvPr/>
        </p:nvSpPr>
        <p:spPr>
          <a:xfrm>
            <a:off x="8302847" y="2832752"/>
            <a:ext cx="33031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E469E"/>
                </a:solidFill>
                <a:latin typeface="+mn-ea"/>
              </a:rPr>
              <a:t>최저온도 </a:t>
            </a:r>
            <a:r>
              <a:rPr lang="en-US" altLang="ko-KR" sz="2400" b="1" dirty="0">
                <a:solidFill>
                  <a:srgbClr val="2E469E"/>
                </a:solidFill>
                <a:latin typeface="+mn-ea"/>
              </a:rPr>
              <a:t>5 ℃, </a:t>
            </a:r>
          </a:p>
          <a:p>
            <a:pPr algn="ctr"/>
            <a:r>
              <a:rPr lang="ko-KR" altLang="en-US" sz="2400" b="1" dirty="0">
                <a:solidFill>
                  <a:srgbClr val="2E469E"/>
                </a:solidFill>
                <a:latin typeface="+mn-ea"/>
              </a:rPr>
              <a:t>상대습도 </a:t>
            </a:r>
            <a:r>
              <a:rPr lang="en-US" altLang="ko-KR" sz="2400" b="1" dirty="0">
                <a:solidFill>
                  <a:srgbClr val="2E469E"/>
                </a:solidFill>
                <a:latin typeface="+mn-ea"/>
              </a:rPr>
              <a:t>70%, </a:t>
            </a:r>
          </a:p>
          <a:p>
            <a:pPr algn="ctr"/>
            <a:r>
              <a:rPr lang="ko-KR" altLang="en-US" sz="2400" b="1" dirty="0">
                <a:solidFill>
                  <a:srgbClr val="2E469E"/>
                </a:solidFill>
                <a:latin typeface="+mn-ea"/>
              </a:rPr>
              <a:t>작물재배온도 </a:t>
            </a:r>
            <a:r>
              <a:rPr lang="en-US" altLang="ko-KR" sz="2400" b="1" dirty="0">
                <a:solidFill>
                  <a:srgbClr val="2E469E"/>
                </a:solidFill>
                <a:latin typeface="+mn-ea"/>
              </a:rPr>
              <a:t>15℃</a:t>
            </a:r>
            <a:r>
              <a:rPr lang="ko-KR" altLang="en-US" sz="2400" b="1" dirty="0">
                <a:solidFill>
                  <a:srgbClr val="2E469E"/>
                </a:solidFill>
                <a:latin typeface="+mn-ea"/>
              </a:rPr>
              <a:t>을 </a:t>
            </a:r>
            <a:endParaRPr lang="en-US" altLang="ko-KR" sz="2400" b="1" dirty="0">
              <a:solidFill>
                <a:srgbClr val="2E469E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rgbClr val="2E469E"/>
                </a:solidFill>
                <a:latin typeface="+mn-ea"/>
              </a:rPr>
              <a:t>유지할 경우</a:t>
            </a:r>
          </a:p>
        </p:txBody>
      </p:sp>
    </p:spTree>
    <p:extLst>
      <p:ext uri="{BB962C8B-B14F-4D97-AF65-F5344CB8AC3E}">
        <p14:creationId xmlns:p14="http://schemas.microsoft.com/office/powerpoint/2010/main" val="13027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2144" y="2197894"/>
            <a:ext cx="5227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chemeClr val="bg1"/>
                </a:solidFill>
                <a:effectLst>
                  <a:outerShdw dist="88900" dir="8100000" algn="tr" rotWithShape="0">
                    <a:prstClr val="black">
                      <a:alpha val="24000"/>
                    </a:prst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defRPr>
            </a:lvl1pPr>
          </a:lstStyle>
          <a:p>
            <a:r>
              <a:rPr lang="en-US" altLang="ko-KR" sz="7200" dirty="0" smtClean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16. </a:t>
            </a:r>
            <a:r>
              <a:rPr lang="ko-KR" altLang="en-US" sz="7200" dirty="0" err="1" smtClean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습공기성질</a:t>
            </a:r>
            <a:endParaRPr lang="ko-KR" altLang="en-US" sz="720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3CF685-2726-418F-9657-872027F845D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93" y="3429000"/>
            <a:ext cx="4000500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E22D44-A8BB-40D6-8334-86061930E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392" y="1839453"/>
            <a:ext cx="1835217" cy="3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3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4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990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err="1">
                <a:solidFill>
                  <a:srgbClr val="2E469E"/>
                </a:solidFill>
                <a:latin typeface="+mn-ea"/>
              </a:rPr>
              <a:t>몰리어다이어그램</a:t>
            </a:r>
            <a:endParaRPr lang="en-US" altLang="ko-KR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C51E92-3962-4B62-9F92-759982A56144}"/>
              </a:ext>
            </a:extLst>
          </p:cNvPr>
          <p:cNvSpPr/>
          <p:nvPr/>
        </p:nvSpPr>
        <p:spPr>
          <a:xfrm>
            <a:off x="1197108" y="890307"/>
            <a:ext cx="9200091" cy="52805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자유형: 도형 4">
            <a:extLst>
              <a:ext uri="{FF2B5EF4-FFF2-40B4-BE49-F238E27FC236}">
                <a16:creationId xmlns:a16="http://schemas.microsoft.com/office/drawing/2014/main" id="{0DC6503B-3711-446D-9EF9-6148CB288984}"/>
              </a:ext>
            </a:extLst>
          </p:cNvPr>
          <p:cNvSpPr/>
          <p:nvPr/>
        </p:nvSpPr>
        <p:spPr>
          <a:xfrm>
            <a:off x="1731433" y="922867"/>
            <a:ext cx="4402667" cy="5249333"/>
          </a:xfrm>
          <a:custGeom>
            <a:avLst/>
            <a:gdLst>
              <a:gd name="connsiteX0" fmla="*/ 0 w 3302000"/>
              <a:gd name="connsiteY0" fmla="*/ 3937000 h 3937000"/>
              <a:gd name="connsiteX1" fmla="*/ 1054100 w 3302000"/>
              <a:gd name="connsiteY1" fmla="*/ 1917700 h 3937000"/>
              <a:gd name="connsiteX2" fmla="*/ 3302000 w 3302000"/>
              <a:gd name="connsiteY2" fmla="*/ 0 h 3937000"/>
              <a:gd name="connsiteX3" fmla="*/ 3302000 w 3302000"/>
              <a:gd name="connsiteY3" fmla="*/ 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0" h="3937000">
                <a:moveTo>
                  <a:pt x="0" y="3937000"/>
                </a:moveTo>
                <a:cubicBezTo>
                  <a:pt x="251883" y="3255433"/>
                  <a:pt x="503767" y="2573867"/>
                  <a:pt x="1054100" y="1917700"/>
                </a:cubicBezTo>
                <a:cubicBezTo>
                  <a:pt x="1604433" y="1261533"/>
                  <a:pt x="3302000" y="0"/>
                  <a:pt x="3302000" y="0"/>
                </a:cubicBezTo>
                <a:lnTo>
                  <a:pt x="3302000" y="0"/>
                </a:ln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자유형: 도형 5">
            <a:extLst>
              <a:ext uri="{FF2B5EF4-FFF2-40B4-BE49-F238E27FC236}">
                <a16:creationId xmlns:a16="http://schemas.microsoft.com/office/drawing/2014/main" id="{D3AEAB75-00EE-421B-B0F4-B4D495967CFD}"/>
              </a:ext>
            </a:extLst>
          </p:cNvPr>
          <p:cNvSpPr/>
          <p:nvPr/>
        </p:nvSpPr>
        <p:spPr>
          <a:xfrm>
            <a:off x="3525044" y="2282461"/>
            <a:ext cx="6872155" cy="3888432"/>
          </a:xfrm>
          <a:custGeom>
            <a:avLst/>
            <a:gdLst>
              <a:gd name="connsiteX0" fmla="*/ 0 w 3302000"/>
              <a:gd name="connsiteY0" fmla="*/ 3937000 h 3937000"/>
              <a:gd name="connsiteX1" fmla="*/ 1054100 w 3302000"/>
              <a:gd name="connsiteY1" fmla="*/ 1917700 h 3937000"/>
              <a:gd name="connsiteX2" fmla="*/ 3302000 w 3302000"/>
              <a:gd name="connsiteY2" fmla="*/ 0 h 3937000"/>
              <a:gd name="connsiteX3" fmla="*/ 3302000 w 3302000"/>
              <a:gd name="connsiteY3" fmla="*/ 0 h 393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0" h="3937000">
                <a:moveTo>
                  <a:pt x="0" y="3937000"/>
                </a:moveTo>
                <a:cubicBezTo>
                  <a:pt x="251883" y="3255433"/>
                  <a:pt x="503767" y="2573867"/>
                  <a:pt x="1054100" y="1917700"/>
                </a:cubicBezTo>
                <a:cubicBezTo>
                  <a:pt x="1604433" y="1261533"/>
                  <a:pt x="3302000" y="0"/>
                  <a:pt x="3302000" y="0"/>
                </a:cubicBezTo>
                <a:lnTo>
                  <a:pt x="3302000" y="0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31850E-D10B-49FB-B5DD-20EC6CBE71C2}"/>
              </a:ext>
            </a:extLst>
          </p:cNvPr>
          <p:cNvCxnSpPr>
            <a:cxnSpLocks/>
          </p:cNvCxnSpPr>
          <p:nvPr/>
        </p:nvCxnSpPr>
        <p:spPr>
          <a:xfrm flipV="1">
            <a:off x="1197108" y="3338579"/>
            <a:ext cx="9200091" cy="2832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E4294E8-CF01-4C56-96EB-ABC48AED46A8}"/>
              </a:ext>
            </a:extLst>
          </p:cNvPr>
          <p:cNvCxnSpPr>
            <a:cxnSpLocks/>
          </p:cNvCxnSpPr>
          <p:nvPr/>
        </p:nvCxnSpPr>
        <p:spPr>
          <a:xfrm>
            <a:off x="7845524" y="4106664"/>
            <a:ext cx="0" cy="20642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7581BA-E0B9-4B04-9CB4-F7590F93EF1B}"/>
              </a:ext>
            </a:extLst>
          </p:cNvPr>
          <p:cNvCxnSpPr>
            <a:cxnSpLocks/>
          </p:cNvCxnSpPr>
          <p:nvPr/>
        </p:nvCxnSpPr>
        <p:spPr>
          <a:xfrm>
            <a:off x="4101108" y="890307"/>
            <a:ext cx="3360373" cy="24482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10D1A18-CC72-4576-9FB5-8C951248F074}"/>
              </a:ext>
            </a:extLst>
          </p:cNvPr>
          <p:cNvCxnSpPr>
            <a:cxnSpLocks/>
          </p:cNvCxnSpPr>
          <p:nvPr/>
        </p:nvCxnSpPr>
        <p:spPr>
          <a:xfrm flipH="1" flipV="1">
            <a:off x="4581162" y="922867"/>
            <a:ext cx="2496277" cy="260773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40">
            <a:extLst>
              <a:ext uri="{FF2B5EF4-FFF2-40B4-BE49-F238E27FC236}">
                <a16:creationId xmlns:a16="http://schemas.microsoft.com/office/drawing/2014/main" id="{BFC1C0A8-5A86-44AA-AFD6-50C92E4B4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533" y="1085373"/>
            <a:ext cx="1550424" cy="50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000FF"/>
                </a:solidFill>
              </a:rPr>
              <a:t>상대습도</a:t>
            </a:r>
            <a:endParaRPr lang="en-US" altLang="ko-KR" sz="2667" b="1" dirty="0">
              <a:solidFill>
                <a:srgbClr val="0000FF"/>
              </a:solidFill>
            </a:endParaRPr>
          </a:p>
        </p:txBody>
      </p:sp>
      <p:sp>
        <p:nvSpPr>
          <p:cNvPr id="14" name="Text Box 40">
            <a:extLst>
              <a:ext uri="{FF2B5EF4-FFF2-40B4-BE49-F238E27FC236}">
                <a16:creationId xmlns:a16="http://schemas.microsoft.com/office/drawing/2014/main" id="{ACBD0843-413B-4DA3-B0BF-A38CBBACE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239" y="3157019"/>
            <a:ext cx="1550424" cy="50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667" b="1" dirty="0"/>
              <a:t>건구온도</a:t>
            </a:r>
            <a:endParaRPr lang="en-US" altLang="ko-KR" sz="2667" b="1" dirty="0"/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817522B8-08CC-4B5E-8D1D-DB7F1F2C0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7364" y="2988641"/>
            <a:ext cx="1550424" cy="50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667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습구온도</a:t>
            </a:r>
            <a:endParaRPr lang="en-US" altLang="ko-KR" sz="2667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 Box 40">
            <a:extLst>
              <a:ext uri="{FF2B5EF4-FFF2-40B4-BE49-F238E27FC236}">
                <a16:creationId xmlns:a16="http://schemas.microsoft.com/office/drawing/2014/main" id="{9C5931B2-82DA-434E-B930-A63D2CA55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3932" y="1863983"/>
            <a:ext cx="1208985" cy="50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667" b="1" dirty="0" err="1">
                <a:solidFill>
                  <a:srgbClr val="FF0000"/>
                </a:solidFill>
              </a:rPr>
              <a:t>엔탈피</a:t>
            </a:r>
            <a:endParaRPr lang="en-US" altLang="ko-KR" sz="2667" b="1" dirty="0">
              <a:solidFill>
                <a:srgbClr val="FF0000"/>
              </a:solidFill>
            </a:endParaRPr>
          </a:p>
        </p:txBody>
      </p:sp>
      <p:sp>
        <p:nvSpPr>
          <p:cNvPr id="17" name="Text Box 40">
            <a:extLst>
              <a:ext uri="{FF2B5EF4-FFF2-40B4-BE49-F238E27FC236}">
                <a16:creationId xmlns:a16="http://schemas.microsoft.com/office/drawing/2014/main" id="{DC015B17-49E7-41B0-949C-1F4994421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0144" y="5179051"/>
            <a:ext cx="1550424" cy="50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667" b="1" dirty="0">
                <a:solidFill>
                  <a:srgbClr val="00B0F0"/>
                </a:solidFill>
              </a:rPr>
              <a:t>절대습도</a:t>
            </a:r>
            <a:endParaRPr lang="en-US" altLang="ko-KR" sz="2667" b="1" dirty="0">
              <a:solidFill>
                <a:srgbClr val="00B0F0"/>
              </a:solidFill>
            </a:endParaRPr>
          </a:p>
        </p:txBody>
      </p:sp>
      <p:sp>
        <p:nvSpPr>
          <p:cNvPr id="18" name="Text Box 40">
            <a:extLst>
              <a:ext uri="{FF2B5EF4-FFF2-40B4-BE49-F238E27FC236}">
                <a16:creationId xmlns:a16="http://schemas.microsoft.com/office/drawing/2014/main" id="{B25D04DD-4447-4EB8-BF36-682C5DC47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057" y="4341269"/>
            <a:ext cx="1891865" cy="50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2667" b="1" dirty="0" err="1">
                <a:solidFill>
                  <a:srgbClr val="008000"/>
                </a:solidFill>
              </a:rPr>
              <a:t>수증기분압</a:t>
            </a:r>
            <a:endParaRPr lang="en-US" altLang="ko-KR" sz="2667" b="1" dirty="0">
              <a:solidFill>
                <a:srgbClr val="008000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AE1FF7-3CC7-43A7-951A-2A08A2264468}"/>
              </a:ext>
            </a:extLst>
          </p:cNvPr>
          <p:cNvCxnSpPr/>
          <p:nvPr/>
        </p:nvCxnSpPr>
        <p:spPr>
          <a:xfrm>
            <a:off x="5381436" y="4874749"/>
            <a:ext cx="5015763" cy="0"/>
          </a:xfrm>
          <a:prstGeom prst="line">
            <a:avLst/>
          </a:prstGeom>
          <a:ln w="2857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3874A37-F864-46F5-88AE-E66759447B6F}"/>
              </a:ext>
            </a:extLst>
          </p:cNvPr>
          <p:cNvCxnSpPr>
            <a:cxnSpLocks/>
          </p:cNvCxnSpPr>
          <p:nvPr/>
        </p:nvCxnSpPr>
        <p:spPr>
          <a:xfrm>
            <a:off x="1172733" y="3755912"/>
            <a:ext cx="53874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53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3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4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990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err="1">
                <a:solidFill>
                  <a:srgbClr val="2E469E"/>
                </a:solidFill>
                <a:latin typeface="+mn-ea"/>
              </a:rPr>
              <a:t>몰리어다이어그램</a:t>
            </a:r>
            <a:endParaRPr lang="en-US" altLang="ko-KR" sz="2400" b="1" dirty="0">
              <a:solidFill>
                <a:srgbClr val="2E469E"/>
              </a:solidFill>
              <a:latin typeface="+mn-ea"/>
            </a:endParaRPr>
          </a:p>
        </p:txBody>
      </p:sp>
      <p:pic>
        <p:nvPicPr>
          <p:cNvPr id="5121" name="_x229256896" descr="EMB00001d9068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0" y="697479"/>
            <a:ext cx="8533480" cy="593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EAD634-07BB-470B-B593-C6DA9FC4992A}"/>
              </a:ext>
            </a:extLst>
          </p:cNvPr>
          <p:cNvSpPr txBox="1"/>
          <p:nvPr/>
        </p:nvSpPr>
        <p:spPr>
          <a:xfrm>
            <a:off x="8710322" y="2998113"/>
            <a:ext cx="33031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E469E"/>
                </a:solidFill>
                <a:latin typeface="+mn-ea"/>
              </a:rPr>
              <a:t>상대습도 </a:t>
            </a:r>
            <a:r>
              <a:rPr lang="en-US" altLang="ko-KR" sz="2400" b="1" dirty="0">
                <a:solidFill>
                  <a:srgbClr val="2E469E"/>
                </a:solidFill>
                <a:latin typeface="+mn-ea"/>
              </a:rPr>
              <a:t>50%, </a:t>
            </a:r>
            <a:endParaRPr lang="en-US" altLang="ko-KR" sz="2400" b="1" dirty="0" smtClean="0">
              <a:solidFill>
                <a:srgbClr val="2E469E"/>
              </a:solidFill>
              <a:latin typeface="+mn-ea"/>
            </a:endParaRPr>
          </a:p>
          <a:p>
            <a:pPr algn="ctr"/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20℃</a:t>
            </a:r>
            <a:r>
              <a:rPr lang="ko-KR" altLang="en-US" sz="2400" b="1" dirty="0">
                <a:solidFill>
                  <a:srgbClr val="2E469E"/>
                </a:solidFill>
                <a:latin typeface="+mn-ea"/>
              </a:rPr>
              <a:t>일 경우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07320" y="2389517"/>
            <a:ext cx="465827" cy="370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endParaRPr lang="ko-KR" altLang="en-US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235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5518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60%,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10℃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6799" y="666701"/>
            <a:ext cx="28200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습구온도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6.48</a:t>
            </a:r>
            <a:r>
              <a:rPr lang="ko-KR" altLang="en-US" dirty="0" smtClean="0"/>
              <a:t>℃</a:t>
            </a:r>
            <a:endParaRPr lang="en-US" altLang="ko-KR" dirty="0" smtClean="0"/>
          </a:p>
          <a:p>
            <a:r>
              <a:rPr lang="ko-KR" altLang="en-US" dirty="0" smtClean="0"/>
              <a:t>노점온도 </a:t>
            </a:r>
            <a:r>
              <a:rPr lang="en-US" altLang="ko-KR" dirty="0" smtClean="0"/>
              <a:t>: 2.6</a:t>
            </a:r>
            <a:r>
              <a:rPr lang="ko-KR" altLang="en-US" dirty="0" smtClean="0"/>
              <a:t>℃</a:t>
            </a:r>
            <a:endParaRPr lang="en-US" altLang="ko-KR" dirty="0" smtClean="0"/>
          </a:p>
          <a:p>
            <a:r>
              <a:rPr lang="ko-KR" altLang="en-US" dirty="0" err="1" smtClean="0"/>
              <a:t>절대습도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0.0046 kg/kg’</a:t>
            </a:r>
          </a:p>
          <a:p>
            <a:r>
              <a:rPr lang="ko-KR" altLang="en-US" dirty="0" err="1" smtClean="0"/>
              <a:t>비체적</a:t>
            </a:r>
            <a:r>
              <a:rPr lang="ko-KR" altLang="en-US" dirty="0" smtClean="0"/>
              <a:t> </a:t>
            </a:r>
            <a:r>
              <a:rPr lang="en-US" altLang="ko-KR" dirty="0" smtClean="0"/>
              <a:t>: 0.808 m</a:t>
            </a:r>
            <a:r>
              <a:rPr lang="en-US" altLang="ko-KR" baseline="30000" dirty="0" smtClean="0"/>
              <a:t>3</a:t>
            </a:r>
            <a:r>
              <a:rPr lang="en-US" altLang="ko-KR" dirty="0" smtClean="0"/>
              <a:t>/kg’</a:t>
            </a:r>
          </a:p>
          <a:p>
            <a:r>
              <a:rPr lang="ko-KR" altLang="en-US" dirty="0" smtClean="0"/>
              <a:t>수증기압 </a:t>
            </a:r>
            <a:r>
              <a:rPr lang="en-US" altLang="ko-KR" dirty="0" smtClean="0"/>
              <a:t>: 5.8 mmHg</a:t>
            </a:r>
          </a:p>
          <a:p>
            <a:r>
              <a:rPr lang="en-US" altLang="ko-KR" dirty="0" smtClean="0"/>
              <a:t>(0.773 </a:t>
            </a:r>
            <a:r>
              <a:rPr lang="en-US" altLang="ko-KR" dirty="0" err="1" smtClean="0"/>
              <a:t>kPa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포화수증기압 </a:t>
            </a:r>
            <a:r>
              <a:rPr lang="en-US" altLang="ko-KR" dirty="0" smtClean="0"/>
              <a:t>: 9.0 </a:t>
            </a:r>
            <a:r>
              <a:rPr lang="en-US" altLang="ko-KR" dirty="0" err="1" smtClean="0"/>
              <a:t>mgHg</a:t>
            </a:r>
            <a:endParaRPr lang="en-US" altLang="ko-KR" dirty="0" smtClean="0"/>
          </a:p>
          <a:p>
            <a:r>
              <a:rPr lang="en-US" altLang="ko-KR" dirty="0" smtClean="0"/>
              <a:t>(1.20 </a:t>
            </a:r>
            <a:r>
              <a:rPr lang="en-US" altLang="ko-KR" dirty="0" err="1" smtClean="0"/>
              <a:t>kPa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엔탈피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5.17 kcal/kg’</a:t>
            </a:r>
            <a:endParaRPr lang="ko-KR" altLang="en-US" dirty="0"/>
          </a:p>
        </p:txBody>
      </p:sp>
      <p:pic>
        <p:nvPicPr>
          <p:cNvPr id="1026" name="Picture 2" descr="https://t1.daumcdn.net/blogfile/fs6/18_blog_2007_11_05_13_56_472ea25f23408?x-content-disposition=inline&amp;filename=%EA%B3%B5%EA%B8%B0%EC%84%A0%EB%8F%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2" y="666701"/>
            <a:ext cx="8732279" cy="61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2927839" y="5303520"/>
            <a:ext cx="31020" cy="11419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1958975" y="5768975"/>
            <a:ext cx="984373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2458918" y="5530850"/>
            <a:ext cx="484430" cy="2381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1273175" y="4972050"/>
            <a:ext cx="1654664" cy="799627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58974" y="5756275"/>
            <a:ext cx="31021" cy="68917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459954" y="5534025"/>
            <a:ext cx="31021" cy="91142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943348" y="5756275"/>
            <a:ext cx="597967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823490" y="5530850"/>
            <a:ext cx="531491" cy="116014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943348" y="5303520"/>
            <a:ext cx="597967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439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07"/>
          <a:stretch/>
        </p:blipFill>
        <p:spPr>
          <a:xfrm>
            <a:off x="407320" y="857250"/>
            <a:ext cx="8286286" cy="587692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5518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60%,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10℃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76300" y="4752975"/>
            <a:ext cx="234315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322393" y="4752975"/>
            <a:ext cx="20757" cy="1371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2322393" y="4752977"/>
            <a:ext cx="439857" cy="4286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 flipV="1">
            <a:off x="2343151" y="4752975"/>
            <a:ext cx="352424" cy="4667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189168" y="4752975"/>
            <a:ext cx="20757" cy="1371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3198693" y="5219700"/>
            <a:ext cx="490708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2343150" y="5662613"/>
            <a:ext cx="5773857" cy="9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024874" y="952451"/>
            <a:ext cx="282000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습구온도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6.48</a:t>
            </a:r>
            <a:r>
              <a:rPr lang="ko-KR" altLang="en-US" dirty="0" smtClean="0"/>
              <a:t>℃</a:t>
            </a:r>
            <a:endParaRPr lang="en-US" altLang="ko-KR" dirty="0" smtClean="0"/>
          </a:p>
          <a:p>
            <a:r>
              <a:rPr lang="ko-KR" altLang="en-US" dirty="0" smtClean="0"/>
              <a:t>노점온도 </a:t>
            </a:r>
            <a:r>
              <a:rPr lang="en-US" altLang="ko-KR" dirty="0" smtClean="0"/>
              <a:t>: 2.6</a:t>
            </a:r>
            <a:r>
              <a:rPr lang="ko-KR" altLang="en-US" dirty="0" smtClean="0"/>
              <a:t>℃</a:t>
            </a:r>
            <a:endParaRPr lang="en-US" altLang="ko-KR" dirty="0" smtClean="0"/>
          </a:p>
          <a:p>
            <a:r>
              <a:rPr lang="ko-KR" altLang="en-US" dirty="0" err="1" smtClean="0"/>
              <a:t>절대습도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0.0046 kg/kg’</a:t>
            </a:r>
          </a:p>
          <a:p>
            <a:r>
              <a:rPr lang="ko-KR" altLang="en-US" dirty="0" err="1" smtClean="0"/>
              <a:t>비체적</a:t>
            </a:r>
            <a:r>
              <a:rPr lang="ko-KR" altLang="en-US" dirty="0" smtClean="0"/>
              <a:t> </a:t>
            </a:r>
            <a:r>
              <a:rPr lang="en-US" altLang="ko-KR" dirty="0" smtClean="0"/>
              <a:t>: 0.808 m</a:t>
            </a:r>
            <a:r>
              <a:rPr lang="en-US" altLang="ko-KR" baseline="30000" dirty="0" smtClean="0"/>
              <a:t>3</a:t>
            </a:r>
            <a:r>
              <a:rPr lang="en-US" altLang="ko-KR" dirty="0" smtClean="0"/>
              <a:t>/kg’</a:t>
            </a:r>
          </a:p>
          <a:p>
            <a:r>
              <a:rPr lang="ko-KR" altLang="en-US" dirty="0" smtClean="0"/>
              <a:t>수증기압 </a:t>
            </a:r>
            <a:r>
              <a:rPr lang="en-US" altLang="ko-KR" dirty="0" smtClean="0"/>
              <a:t>: 5.8 mmHg</a:t>
            </a:r>
          </a:p>
          <a:p>
            <a:r>
              <a:rPr lang="en-US" altLang="ko-KR" dirty="0" smtClean="0"/>
              <a:t>(0.773 </a:t>
            </a:r>
            <a:r>
              <a:rPr lang="en-US" altLang="ko-KR" dirty="0" err="1" smtClean="0"/>
              <a:t>kPa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포화수증기압 </a:t>
            </a:r>
            <a:r>
              <a:rPr lang="en-US" altLang="ko-KR" dirty="0" smtClean="0"/>
              <a:t>: 9.0 </a:t>
            </a:r>
            <a:r>
              <a:rPr lang="en-US" altLang="ko-KR" dirty="0" err="1" smtClean="0"/>
              <a:t>mgHg</a:t>
            </a:r>
            <a:endParaRPr lang="en-US" altLang="ko-KR" dirty="0" smtClean="0"/>
          </a:p>
          <a:p>
            <a:r>
              <a:rPr lang="en-US" altLang="ko-KR" dirty="0" smtClean="0"/>
              <a:t>(1.20 </a:t>
            </a:r>
            <a:r>
              <a:rPr lang="en-US" altLang="ko-KR" dirty="0" err="1" smtClean="0"/>
              <a:t>kPa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엔탈피</a:t>
            </a:r>
            <a:r>
              <a:rPr lang="ko-KR" altLang="en-US" dirty="0" smtClean="0"/>
              <a:t> </a:t>
            </a:r>
            <a:r>
              <a:rPr lang="en-US" altLang="ko-KR" dirty="0" smtClean="0"/>
              <a:t>: 5.17 kcal/kg’</a:t>
            </a:r>
          </a:p>
          <a:p>
            <a:r>
              <a:rPr lang="en-US" altLang="ko-KR" dirty="0" smtClean="0"/>
              <a:t>(21.6 kJ/kg’)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876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cfile220.uf.daum.net/image/165328414E098C440547C0">
            <a:extLst>
              <a:ext uri="{FF2B5EF4-FFF2-40B4-BE49-F238E27FC236}">
                <a16:creationId xmlns:a16="http://schemas.microsoft.com/office/drawing/2014/main" id="{58635723-A813-4A49-89B5-96B0CF1D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66" y="889467"/>
            <a:ext cx="9460330" cy="533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10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11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5518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온도와 상대습도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52975" y="3583221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571625" y="3554646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324725" y="3565992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화살표 15"/>
          <p:cNvSpPr/>
          <p:nvPr/>
        </p:nvSpPr>
        <p:spPr>
          <a:xfrm>
            <a:off x="1866900" y="3596389"/>
            <a:ext cx="2705100" cy="167807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화살표 16"/>
          <p:cNvSpPr/>
          <p:nvPr/>
        </p:nvSpPr>
        <p:spPr>
          <a:xfrm flipH="1">
            <a:off x="5143500" y="3596389"/>
            <a:ext cx="2066925" cy="179153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37978" y="3136201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21285" y="306709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4224" y="302452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89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6847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(A)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6799" y="666701"/>
            <a:ext cx="2736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0.0139 kg/kg’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비체적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0.864 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/kg’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14.8 kcal/kg’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t1.daumcdn.net/blogfile/fs6/18_blog_2007_11_05_13_56_472ea25f23408?x-content-disposition=inline&amp;filename=%EA%B3%B5%EA%B8%B0%EC%84%A0%EB%8F%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2" y="666701"/>
            <a:ext cx="8732279" cy="61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4799360" y="4312920"/>
            <a:ext cx="97873" cy="21762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030980" y="4320859"/>
            <a:ext cx="82474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4314930" y="4082733"/>
            <a:ext cx="484430" cy="2381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2943348" y="3375660"/>
            <a:ext cx="1856012" cy="93656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046854" y="4342702"/>
            <a:ext cx="84045" cy="214642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283909" y="4100954"/>
            <a:ext cx="81833" cy="23881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40741" y="3944050"/>
            <a:ext cx="531491" cy="116014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799360" y="4312228"/>
            <a:ext cx="4123660" cy="3047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14961" y="384394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438349" y="5110376"/>
            <a:ext cx="180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kcal → 4.184 kJ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33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546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(B → A) (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제습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6799" y="666701"/>
            <a:ext cx="2736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0.0139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14.8 kcal/kg’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(B)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0.0191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비체적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0.87 m</a:t>
            </a:r>
            <a:r>
              <a:rPr lang="en-US" altLang="ko-KR" baseline="30000" dirty="0" smtClean="0">
                <a:solidFill>
                  <a:srgbClr val="0070C0"/>
                </a:solidFill>
              </a:rPr>
              <a:t>3</a:t>
            </a:r>
            <a:r>
              <a:rPr lang="en-US" altLang="ko-KR" dirty="0" smtClean="0">
                <a:solidFill>
                  <a:srgbClr val="0070C0"/>
                </a:solidFill>
              </a:rPr>
              <a:t>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17.8 kcal/kg’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0.0060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 smtClean="0">
                <a:solidFill>
                  <a:srgbClr val="00B050"/>
                </a:solidFill>
              </a:rPr>
              <a:t>(0.0191-0.0139)÷(0.87)</a:t>
            </a: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3.45 kcal/m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 smtClean="0">
                <a:solidFill>
                  <a:srgbClr val="00B050"/>
                </a:solidFill>
              </a:rPr>
              <a:t>(17.8-14.8)÷(0.87)</a:t>
            </a:r>
          </a:p>
        </p:txBody>
      </p:sp>
      <p:pic>
        <p:nvPicPr>
          <p:cNvPr id="1026" name="Picture 2" descr="https://t1.daumcdn.net/blogfile/fs6/18_blog_2007_11_05_13_56_472ea25f23408?x-content-disposition=inline&amp;filename=%EA%B3%B5%EA%B8%B0%EC%84%A0%EB%8F%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2" y="666701"/>
            <a:ext cx="8732279" cy="61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4799360" y="4312920"/>
            <a:ext cx="97873" cy="21762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030980" y="4320859"/>
            <a:ext cx="82474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4314930" y="4082733"/>
            <a:ext cx="484430" cy="2381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2943348" y="3375660"/>
            <a:ext cx="1856012" cy="93656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046854" y="4342702"/>
            <a:ext cx="84045" cy="214642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283909" y="4100954"/>
            <a:ext cx="81833" cy="23881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25848" y="3521602"/>
            <a:ext cx="427068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40741" y="3944050"/>
            <a:ext cx="531491" cy="116014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799360" y="4312228"/>
            <a:ext cx="4123660" cy="3047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14961" y="384394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8" name="직선 연결선 27"/>
          <p:cNvCxnSpPr>
            <a:stCxn id="18" idx="5"/>
          </p:cNvCxnSpPr>
          <p:nvPr/>
        </p:nvCxnSpPr>
        <p:spPr>
          <a:xfrm flipH="1" flipV="1">
            <a:off x="3437736" y="2857323"/>
            <a:ext cx="1366773" cy="69600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734048" y="3482867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428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3" y="160113"/>
            <a:ext cx="7485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(C → A) (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가습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pic>
        <p:nvPicPr>
          <p:cNvPr id="1026" name="Picture 2" descr="https://t1.daumcdn.net/blogfile/fs6/18_blog_2007_11_05_13_56_472ea25f23408?x-content-disposition=inline&amp;filename=%EA%B3%B5%EA%B8%B0%EC%84%A0%EB%8F%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2" y="666701"/>
            <a:ext cx="8732279" cy="61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4799360" y="4312920"/>
            <a:ext cx="97873" cy="21762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030980" y="4320859"/>
            <a:ext cx="82474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4314930" y="4082733"/>
            <a:ext cx="484430" cy="2381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2943348" y="3375660"/>
            <a:ext cx="1856012" cy="93656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046854" y="4342702"/>
            <a:ext cx="84045" cy="214642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283909" y="4100954"/>
            <a:ext cx="81833" cy="23881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40741" y="3944050"/>
            <a:ext cx="531491" cy="116014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799360" y="4312228"/>
            <a:ext cx="4123660" cy="3047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14961" y="384394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 flipV="1">
            <a:off x="2393950" y="3891502"/>
            <a:ext cx="2432538" cy="11690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814961" y="5066227"/>
            <a:ext cx="4123660" cy="3047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807021" y="5034227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86799" y="666701"/>
            <a:ext cx="277672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0.0139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14.8 kcal/kg’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(C)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0.009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비체적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0.857 m</a:t>
            </a:r>
            <a:r>
              <a:rPr lang="en-US" altLang="ko-KR" baseline="30000" dirty="0" smtClean="0">
                <a:solidFill>
                  <a:srgbClr val="0070C0"/>
                </a:solidFill>
              </a:rPr>
              <a:t>3</a:t>
            </a:r>
            <a:r>
              <a:rPr lang="en-US" altLang="ko-KR" dirty="0" smtClean="0">
                <a:solidFill>
                  <a:srgbClr val="0070C0"/>
                </a:solidFill>
              </a:rPr>
              <a:t>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11.6 kcal/kg’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0.0057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 smtClean="0">
                <a:solidFill>
                  <a:srgbClr val="00B050"/>
                </a:solidFill>
              </a:rPr>
              <a:t>(0.0139-0.009)÷(0.857)</a:t>
            </a: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3.73 kcal/m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 smtClean="0">
                <a:solidFill>
                  <a:srgbClr val="00B050"/>
                </a:solidFill>
              </a:rPr>
              <a:t>(14.8-11.6)÷(0.857)</a:t>
            </a: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7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3" y="160113"/>
            <a:ext cx="80982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(C) (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기화냉각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pic>
        <p:nvPicPr>
          <p:cNvPr id="1026" name="Picture 2" descr="https://t1.daumcdn.net/blogfile/fs6/18_blog_2007_11_05_13_56_472ea25f23408?x-content-disposition=inline&amp;filename=%EA%B3%B5%EA%B8%B0%EC%84%A0%EB%8F%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2" y="666701"/>
            <a:ext cx="8732279" cy="61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4799360" y="4312920"/>
            <a:ext cx="97873" cy="21762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030980" y="4320859"/>
            <a:ext cx="82474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4314930" y="4082733"/>
            <a:ext cx="484430" cy="2381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2943348" y="3375660"/>
            <a:ext cx="1856012" cy="93656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046854" y="4342702"/>
            <a:ext cx="84045" cy="214642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283909" y="4100954"/>
            <a:ext cx="41184" cy="23881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40741" y="3944050"/>
            <a:ext cx="531491" cy="116014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312967" y="4828070"/>
            <a:ext cx="4589493" cy="1366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14961" y="384394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 flipV="1">
            <a:off x="2393950" y="3891502"/>
            <a:ext cx="2432538" cy="11690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805100" y="5091948"/>
            <a:ext cx="4097360" cy="46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807021" y="5034227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86799" y="666701"/>
            <a:ext cx="273639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(C)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0.009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비체적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0.857 m</a:t>
            </a:r>
            <a:r>
              <a:rPr lang="en-US" altLang="ko-KR" baseline="30000" dirty="0" smtClean="0">
                <a:solidFill>
                  <a:srgbClr val="0070C0"/>
                </a:solidFill>
              </a:rPr>
              <a:t>3</a:t>
            </a:r>
            <a:r>
              <a:rPr lang="en-US" altLang="ko-KR" dirty="0" smtClean="0">
                <a:solidFill>
                  <a:srgbClr val="0070C0"/>
                </a:solidFill>
              </a:rPr>
              <a:t>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11.6 kcal/kg’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(D)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0.0106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11.6 kcal/kg’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0.002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en-US" altLang="ko-KR" dirty="0" smtClean="0">
                <a:solidFill>
                  <a:srgbClr val="00B050"/>
                </a:solidFill>
              </a:rPr>
              <a:t>(0.0106-0.009)÷(0.857)</a:t>
            </a: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 kcal/m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20826" y="4778043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5" name="직선 연결선 24"/>
          <p:cNvCxnSpPr>
            <a:stCxn id="20" idx="5"/>
          </p:cNvCxnSpPr>
          <p:nvPr/>
        </p:nvCxnSpPr>
        <p:spPr>
          <a:xfrm>
            <a:off x="4291287" y="4848504"/>
            <a:ext cx="33806" cy="160502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52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cfile220.uf.daum.net/image/165328414E098C440547C0">
            <a:extLst>
              <a:ext uri="{FF2B5EF4-FFF2-40B4-BE49-F238E27FC236}">
                <a16:creationId xmlns:a16="http://schemas.microsoft.com/office/drawing/2014/main" id="{58635723-A813-4A49-89B5-96B0CF1D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66" y="889467"/>
            <a:ext cx="9460330" cy="533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10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11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5518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온도와 상대습도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52975" y="3583221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571625" y="3554646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78573" y="3554646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화살표 15"/>
          <p:cNvSpPr/>
          <p:nvPr/>
        </p:nvSpPr>
        <p:spPr>
          <a:xfrm>
            <a:off x="1866900" y="3596389"/>
            <a:ext cx="2705100" cy="167807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화살표 16"/>
          <p:cNvSpPr/>
          <p:nvPr/>
        </p:nvSpPr>
        <p:spPr>
          <a:xfrm flipH="1">
            <a:off x="5143499" y="3596389"/>
            <a:ext cx="2790825" cy="196382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72004" y="3764196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61172" y="307316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4224" y="302452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52975" y="2576131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37978" y="2129111"/>
            <a:ext cx="445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1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4" y="846885"/>
            <a:ext cx="7350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물체가 그것과 접촉하고 있는 표면으로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부터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열을 전달하거나 전달 받는 크기의 척도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물체의 분자운동상태를 나타내는 지표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절대온도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분자운동이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정지하는 온도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건구온도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(dry-bulb temperature)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습구온도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(wet-bulb temperature)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포화온도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(saturation temperature)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노점온도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(dew point temperature)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온도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505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cfile220.uf.daum.net/image/165328414E098C440547C0">
            <a:extLst>
              <a:ext uri="{FF2B5EF4-FFF2-40B4-BE49-F238E27FC236}">
                <a16:creationId xmlns:a16="http://schemas.microsoft.com/office/drawing/2014/main" id="{58635723-A813-4A49-89B5-96B0CF1D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66" y="889467"/>
            <a:ext cx="9460330" cy="533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10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11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5518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온도와 상대습도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52975" y="3583221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571625" y="3554646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44547" y="3583221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화살표 15"/>
          <p:cNvSpPr/>
          <p:nvPr/>
        </p:nvSpPr>
        <p:spPr>
          <a:xfrm>
            <a:off x="1866900" y="3596389"/>
            <a:ext cx="2705100" cy="167807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화살표 16"/>
          <p:cNvSpPr/>
          <p:nvPr/>
        </p:nvSpPr>
        <p:spPr>
          <a:xfrm flipH="1">
            <a:off x="5143499" y="3596389"/>
            <a:ext cx="2697607" cy="196382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37978" y="3136201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41107" y="308431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4224" y="302452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600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07"/>
          <a:stretch/>
        </p:blipFill>
        <p:spPr>
          <a:xfrm>
            <a:off x="407320" y="857250"/>
            <a:ext cx="8286286" cy="587692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396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(C → A) (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가습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84118" y="2720498"/>
            <a:ext cx="563745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0366" y="2707291"/>
            <a:ext cx="10379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93917" y="2707291"/>
            <a:ext cx="18406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493917" y="3917113"/>
            <a:ext cx="1611858" cy="79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870745" y="4567248"/>
            <a:ext cx="3235030" cy="3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024874" y="702557"/>
            <a:ext cx="27204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16.5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71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(C)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10.8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55.2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0.0057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15.8 kJ/m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24281" y="2679223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06961" y="2694463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443046" y="2679223"/>
            <a:ext cx="10379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75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07"/>
          <a:stretch/>
        </p:blipFill>
        <p:spPr>
          <a:xfrm>
            <a:off x="407320" y="857250"/>
            <a:ext cx="8286286" cy="587692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396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(B → A) (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가습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84118" y="2720498"/>
            <a:ext cx="563745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0366" y="2707291"/>
            <a:ext cx="10379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93917" y="2707291"/>
            <a:ext cx="18406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493917" y="3917113"/>
            <a:ext cx="1611858" cy="79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870745" y="4567248"/>
            <a:ext cx="3235030" cy="3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024874" y="702557"/>
            <a:ext cx="27204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16.5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71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(B)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22.0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85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0.0055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14 kJ/m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24281" y="2679223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44234" y="2690334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161455" y="2697796"/>
            <a:ext cx="10379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942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07"/>
          <a:stretch/>
        </p:blipFill>
        <p:spPr>
          <a:xfrm>
            <a:off x="407320" y="857250"/>
            <a:ext cx="8286286" cy="587692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396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(C → A) (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가습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84118" y="2720498"/>
            <a:ext cx="563745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43377" y="3376874"/>
            <a:ext cx="9844" cy="2701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93917" y="2707291"/>
            <a:ext cx="18406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3953221" y="4886160"/>
            <a:ext cx="4152554" cy="3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491894" y="5121632"/>
            <a:ext cx="4613881" cy="3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024874" y="702557"/>
            <a:ext cx="27204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10.8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56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(D)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12.9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56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0.0021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 kJ/m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11946" y="3312306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09344" y="2679223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>
            <a:stCxn id="24" idx="4"/>
          </p:cNvCxnSpPr>
          <p:nvPr/>
        </p:nvCxnSpPr>
        <p:spPr>
          <a:xfrm>
            <a:off x="3450619" y="2761773"/>
            <a:ext cx="4655" cy="3370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871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cfile220.uf.daum.net/image/165328414E098C440547C0">
            <a:extLst>
              <a:ext uri="{FF2B5EF4-FFF2-40B4-BE49-F238E27FC236}">
                <a16:creationId xmlns:a16="http://schemas.microsoft.com/office/drawing/2014/main" id="{58635723-A813-4A49-89B5-96B0CF1D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66" y="889467"/>
            <a:ext cx="9460330" cy="533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10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11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5518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온도와 상대습도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52975" y="3583221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571625" y="3554646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78573" y="3554646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화살표 15"/>
          <p:cNvSpPr/>
          <p:nvPr/>
        </p:nvSpPr>
        <p:spPr>
          <a:xfrm>
            <a:off x="1866900" y="3596389"/>
            <a:ext cx="2705100" cy="167807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화살표 16"/>
          <p:cNvSpPr/>
          <p:nvPr/>
        </p:nvSpPr>
        <p:spPr>
          <a:xfrm flipH="1">
            <a:off x="5143499" y="3596389"/>
            <a:ext cx="2790825" cy="196382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72004" y="3764196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61172" y="307316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4224" y="302452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52975" y="2576131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37978" y="2129111"/>
            <a:ext cx="445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988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6847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(A)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6799" y="666701"/>
            <a:ext cx="2736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0.0139 kg/kg’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비체적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0.864 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/kg’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14.8 kcal/kg’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t1.daumcdn.net/blogfile/fs6/18_blog_2007_11_05_13_56_472ea25f23408?x-content-disposition=inline&amp;filename=%EA%B3%B5%EA%B8%B0%EC%84%A0%EB%8F%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2" y="666701"/>
            <a:ext cx="8732279" cy="61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4799360" y="4312920"/>
            <a:ext cx="97873" cy="21762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030980" y="4320859"/>
            <a:ext cx="82474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4314930" y="4082733"/>
            <a:ext cx="484430" cy="2381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2943348" y="3375660"/>
            <a:ext cx="1856012" cy="93656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046854" y="4342702"/>
            <a:ext cx="84045" cy="214642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283909" y="4100954"/>
            <a:ext cx="81833" cy="23881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40741" y="3944050"/>
            <a:ext cx="531491" cy="116014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799360" y="4312228"/>
            <a:ext cx="4123660" cy="3047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14961" y="384394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438349" y="5110376"/>
            <a:ext cx="180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kcal → 4.184 kJ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49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546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(B → A) (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제습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6799" y="666701"/>
            <a:ext cx="27363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0.0139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비체적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0.864 m</a:t>
            </a:r>
            <a:r>
              <a:rPr lang="en-US" altLang="ko-KR" baseline="30000" dirty="0" smtClean="0">
                <a:solidFill>
                  <a:srgbClr val="0070C0"/>
                </a:solidFill>
              </a:rPr>
              <a:t>3</a:t>
            </a:r>
            <a:r>
              <a:rPr lang="en-US" altLang="ko-KR" dirty="0" smtClean="0">
                <a:solidFill>
                  <a:srgbClr val="0070C0"/>
                </a:solidFill>
              </a:rPr>
              <a:t>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14.8 kcal/kg’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(B)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0.0191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비체적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0.87 m</a:t>
            </a:r>
            <a:r>
              <a:rPr lang="en-US" altLang="ko-KR" baseline="30000" dirty="0" smtClean="0">
                <a:solidFill>
                  <a:srgbClr val="0070C0"/>
                </a:solidFill>
              </a:rPr>
              <a:t>3</a:t>
            </a:r>
            <a:r>
              <a:rPr lang="en-US" altLang="ko-KR" dirty="0" smtClean="0">
                <a:solidFill>
                  <a:srgbClr val="0070C0"/>
                </a:solidFill>
              </a:rPr>
              <a:t>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17.8 kcal/kg’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0.0161 kg/m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17.13 kcal/m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(B)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0.022 kg/m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20.46 kcal/m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0.0059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3.33 kcal/m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s://t1.daumcdn.net/blogfile/fs6/18_blog_2007_11_05_13_56_472ea25f23408?x-content-disposition=inline&amp;filename=%EA%B3%B5%EA%B8%B0%EC%84%A0%EB%8F%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2" y="666701"/>
            <a:ext cx="8732279" cy="61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4799360" y="4312920"/>
            <a:ext cx="97873" cy="21762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030980" y="4320859"/>
            <a:ext cx="82474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4314930" y="4082733"/>
            <a:ext cx="484430" cy="2381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2943348" y="3375660"/>
            <a:ext cx="1856012" cy="93656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046854" y="4342702"/>
            <a:ext cx="84045" cy="214642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283909" y="4100954"/>
            <a:ext cx="81833" cy="23881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4725848" y="3521602"/>
            <a:ext cx="427068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40741" y="3944050"/>
            <a:ext cx="531491" cy="116014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799360" y="4312228"/>
            <a:ext cx="4123660" cy="3047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14961" y="384394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8" name="직선 연결선 27"/>
          <p:cNvCxnSpPr>
            <a:stCxn id="18" idx="5"/>
          </p:cNvCxnSpPr>
          <p:nvPr/>
        </p:nvCxnSpPr>
        <p:spPr>
          <a:xfrm flipH="1" flipV="1">
            <a:off x="3437736" y="2857323"/>
            <a:ext cx="1366773" cy="69600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734048" y="3482867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775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3" y="160113"/>
            <a:ext cx="7485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(C → A) (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가습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pic>
        <p:nvPicPr>
          <p:cNvPr id="1026" name="Picture 2" descr="https://t1.daumcdn.net/blogfile/fs6/18_blog_2007_11_05_13_56_472ea25f23408?x-content-disposition=inline&amp;filename=%EA%B3%B5%EA%B8%B0%EC%84%A0%EB%8F%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2" y="666701"/>
            <a:ext cx="8732279" cy="61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4799360" y="4312920"/>
            <a:ext cx="97873" cy="21762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030980" y="4320859"/>
            <a:ext cx="82474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4314930" y="4082733"/>
            <a:ext cx="484430" cy="2381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2943348" y="3375660"/>
            <a:ext cx="1856012" cy="93656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046854" y="4342702"/>
            <a:ext cx="84045" cy="214642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283909" y="4100954"/>
            <a:ext cx="81833" cy="23881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40741" y="3944050"/>
            <a:ext cx="531491" cy="116014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799360" y="4312228"/>
            <a:ext cx="4123660" cy="3047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14961" y="384394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 flipV="1">
            <a:off x="2393950" y="3891502"/>
            <a:ext cx="2432538" cy="11690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814961" y="5066227"/>
            <a:ext cx="4123660" cy="3047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807021" y="5034227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86799" y="666701"/>
            <a:ext cx="27363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0.0139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비체적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0.864 m</a:t>
            </a:r>
            <a:r>
              <a:rPr lang="en-US" altLang="ko-KR" baseline="30000" dirty="0" smtClean="0">
                <a:solidFill>
                  <a:srgbClr val="0070C0"/>
                </a:solidFill>
              </a:rPr>
              <a:t>3</a:t>
            </a:r>
            <a:r>
              <a:rPr lang="en-US" altLang="ko-KR" dirty="0" smtClean="0">
                <a:solidFill>
                  <a:srgbClr val="0070C0"/>
                </a:solidFill>
              </a:rPr>
              <a:t>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14.8 kcal/kg’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(C)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0.009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비체적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0.857 m</a:t>
            </a:r>
            <a:r>
              <a:rPr lang="en-US" altLang="ko-KR" baseline="30000" dirty="0" smtClean="0">
                <a:solidFill>
                  <a:srgbClr val="0070C0"/>
                </a:solidFill>
              </a:rPr>
              <a:t>3</a:t>
            </a:r>
            <a:r>
              <a:rPr lang="en-US" altLang="ko-KR" dirty="0" smtClean="0">
                <a:solidFill>
                  <a:srgbClr val="0070C0"/>
                </a:solidFill>
              </a:rPr>
              <a:t>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11.6 kcal/kg’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0.0161 kg/m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17.13 kcal/m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(C)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0.011 kg/m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13.54 kcal/m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0.0051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3.59 kcal/m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164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3" y="160113"/>
            <a:ext cx="80982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(C) (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기화냉각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pic>
        <p:nvPicPr>
          <p:cNvPr id="1026" name="Picture 2" descr="https://t1.daumcdn.net/blogfile/fs6/18_blog_2007_11_05_13_56_472ea25f23408?x-content-disposition=inline&amp;filename=%EA%B3%B5%EA%B8%B0%EC%84%A0%EB%8F%8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2" y="666701"/>
            <a:ext cx="8732279" cy="619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4799360" y="4312920"/>
            <a:ext cx="97873" cy="21762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4030980" y="4320859"/>
            <a:ext cx="82474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4314930" y="4082733"/>
            <a:ext cx="484430" cy="23812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 flipV="1">
            <a:off x="2943348" y="3375660"/>
            <a:ext cx="1856012" cy="93656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046854" y="4342702"/>
            <a:ext cx="84045" cy="214642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283909" y="4100954"/>
            <a:ext cx="41184" cy="23881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4640741" y="3944050"/>
            <a:ext cx="531491" cy="116014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312967" y="4828070"/>
            <a:ext cx="4589493" cy="1366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14961" y="384394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 flipV="1">
            <a:off x="2393950" y="3891502"/>
            <a:ext cx="2432538" cy="116902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805100" y="5091948"/>
            <a:ext cx="4097360" cy="46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4807021" y="5034227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86799" y="666701"/>
            <a:ext cx="273639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(C)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0.009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비체적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0.857 m</a:t>
            </a:r>
            <a:r>
              <a:rPr lang="en-US" altLang="ko-KR" baseline="30000" dirty="0" smtClean="0">
                <a:solidFill>
                  <a:srgbClr val="0070C0"/>
                </a:solidFill>
              </a:rPr>
              <a:t>3</a:t>
            </a:r>
            <a:r>
              <a:rPr lang="en-US" altLang="ko-KR" dirty="0" smtClean="0">
                <a:solidFill>
                  <a:srgbClr val="0070C0"/>
                </a:solidFill>
              </a:rPr>
              <a:t>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11.6 kcal/kg’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smtClean="0">
                <a:solidFill>
                  <a:srgbClr val="0070C0"/>
                </a:solidFill>
              </a:rPr>
              <a:t>(D)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절대습도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0.0106 kg/kg’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비체적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0.847 m</a:t>
            </a:r>
            <a:r>
              <a:rPr lang="en-US" altLang="ko-KR" baseline="30000" dirty="0" smtClean="0">
                <a:solidFill>
                  <a:srgbClr val="0070C0"/>
                </a:solidFill>
              </a:rPr>
              <a:t>3</a:t>
            </a:r>
            <a:r>
              <a:rPr lang="en-US" altLang="ko-KR" dirty="0" smtClean="0">
                <a:solidFill>
                  <a:srgbClr val="0070C0"/>
                </a:solidFill>
              </a:rPr>
              <a:t>/kg’</a:t>
            </a:r>
          </a:p>
          <a:p>
            <a:r>
              <a:rPr lang="ko-KR" altLang="en-US" dirty="0" err="1" smtClean="0">
                <a:solidFill>
                  <a:srgbClr val="0070C0"/>
                </a:solidFill>
              </a:rPr>
              <a:t>엔탈피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: 11.6 kcal/kg’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(C)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0.011 kg/m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13.54 kcal/m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(D)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0.013 kg/m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13.7 kcal/m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0.002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0.16 kcal/m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20826" y="4778043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5" name="직선 연결선 24"/>
          <p:cNvCxnSpPr>
            <a:stCxn id="20" idx="5"/>
          </p:cNvCxnSpPr>
          <p:nvPr/>
        </p:nvCxnSpPr>
        <p:spPr>
          <a:xfrm>
            <a:off x="4291287" y="4848504"/>
            <a:ext cx="33806" cy="160502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552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cfile220.uf.daum.net/image/165328414E098C440547C0">
            <a:extLst>
              <a:ext uri="{FF2B5EF4-FFF2-40B4-BE49-F238E27FC236}">
                <a16:creationId xmlns:a16="http://schemas.microsoft.com/office/drawing/2014/main" id="{58635723-A813-4A49-89B5-96B0CF1D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66" y="889467"/>
            <a:ext cx="9460330" cy="533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10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11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5518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온도와 상대습도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52975" y="3583221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571625" y="3554646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78573" y="3554646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화살표 15"/>
          <p:cNvSpPr/>
          <p:nvPr/>
        </p:nvSpPr>
        <p:spPr>
          <a:xfrm>
            <a:off x="1866900" y="3596389"/>
            <a:ext cx="2705100" cy="167807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화살표 16"/>
          <p:cNvSpPr/>
          <p:nvPr/>
        </p:nvSpPr>
        <p:spPr>
          <a:xfrm flipH="1">
            <a:off x="5143499" y="3596389"/>
            <a:ext cx="2790825" cy="196382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72004" y="3764196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61172" y="307316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4224" y="302452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4752975" y="2576131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37978" y="2129111"/>
            <a:ext cx="445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2625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4" y="846885"/>
            <a:ext cx="73509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건조온도계나 건조한 온도측정 센서로 측정된 기온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현열온도의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척도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주의점</a:t>
            </a:r>
            <a:endParaRPr lang="en-US" altLang="ko-KR" sz="24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실외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측정시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직사광이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도달하지 않도록 주의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9762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cfile220.uf.daum.net/image/165328414E098C440547C0">
            <a:extLst>
              <a:ext uri="{FF2B5EF4-FFF2-40B4-BE49-F238E27FC236}">
                <a16:creationId xmlns:a16="http://schemas.microsoft.com/office/drawing/2014/main" id="{58635723-A813-4A49-89B5-96B0CF1D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66" y="889467"/>
            <a:ext cx="9460330" cy="533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10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11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5518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온도와 상대습도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752975" y="3583221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571625" y="3554646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944547" y="3583221"/>
            <a:ext cx="209550" cy="2095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화살표 15"/>
          <p:cNvSpPr/>
          <p:nvPr/>
        </p:nvSpPr>
        <p:spPr>
          <a:xfrm>
            <a:off x="1866900" y="3596389"/>
            <a:ext cx="2705100" cy="167807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화살표 16"/>
          <p:cNvSpPr/>
          <p:nvPr/>
        </p:nvSpPr>
        <p:spPr>
          <a:xfrm flipH="1">
            <a:off x="5143499" y="3596389"/>
            <a:ext cx="2697607" cy="196382"/>
          </a:xfrm>
          <a:prstGeom prst="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37978" y="3136201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41107" y="308431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4224" y="302452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</a:t>
            </a:r>
            <a:endParaRPr lang="ko-KR" altLang="en-US" sz="2800" b="1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546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07"/>
          <a:stretch/>
        </p:blipFill>
        <p:spPr>
          <a:xfrm>
            <a:off x="407320" y="857250"/>
            <a:ext cx="8286286" cy="587692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396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(C → A) (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가습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84118" y="2720498"/>
            <a:ext cx="563745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0366" y="2707291"/>
            <a:ext cx="10379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93917" y="2707291"/>
            <a:ext cx="18406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493917" y="3917113"/>
            <a:ext cx="1611858" cy="79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870745" y="4567248"/>
            <a:ext cx="3235030" cy="3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024874" y="702557"/>
            <a:ext cx="27204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16.5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71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(C)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10.8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55.2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0.0057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15.8 kJ/m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24281" y="2679223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06961" y="2694463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443046" y="2679223"/>
            <a:ext cx="10379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268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07"/>
          <a:stretch/>
        </p:blipFill>
        <p:spPr>
          <a:xfrm>
            <a:off x="407320" y="857250"/>
            <a:ext cx="8286286" cy="587692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396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(C → A) (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가습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84118" y="2720498"/>
            <a:ext cx="563745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860366" y="2707291"/>
            <a:ext cx="10379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93917" y="2707291"/>
            <a:ext cx="18406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493917" y="3917113"/>
            <a:ext cx="1611858" cy="79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870745" y="4567248"/>
            <a:ext cx="3235030" cy="3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024874" y="702557"/>
            <a:ext cx="27204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(A)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16.5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71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(D)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22.0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85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0.0055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14 kJ/m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24281" y="2679223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44234" y="2690334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161455" y="2697796"/>
            <a:ext cx="10379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25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07"/>
          <a:stretch/>
        </p:blipFill>
        <p:spPr>
          <a:xfrm>
            <a:off x="407320" y="857250"/>
            <a:ext cx="8286286" cy="587692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47770E0-8A08-4DE3-BAD8-653A593B0857}"/>
              </a:ext>
            </a:extLst>
          </p:cNvPr>
          <p:cNvGrpSpPr/>
          <p:nvPr/>
        </p:nvGrpSpPr>
        <p:grpSpPr>
          <a:xfrm>
            <a:off x="229267" y="205037"/>
            <a:ext cx="387043" cy="387043"/>
            <a:chOff x="171950" y="153778"/>
            <a:chExt cx="290282" cy="290282"/>
          </a:xfrm>
        </p:grpSpPr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219741F3-D4D1-421C-A962-E175DD507AE6}"/>
                </a:ext>
              </a:extLst>
            </p:cNvPr>
            <p:cNvSpPr/>
            <p:nvPr/>
          </p:nvSpPr>
          <p:spPr>
            <a:xfrm rot="20934282">
              <a:off x="195152" y="176980"/>
              <a:ext cx="267080" cy="2670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5" name="사각형: 둥근 모서리 49">
              <a:extLst>
                <a:ext uri="{FF2B5EF4-FFF2-40B4-BE49-F238E27FC236}">
                  <a16:creationId xmlns:a16="http://schemas.microsoft.com/office/drawing/2014/main" id="{2A86FE06-5C10-4F7C-9718-16D7B75A21F5}"/>
                </a:ext>
              </a:extLst>
            </p:cNvPr>
            <p:cNvSpPr/>
            <p:nvPr/>
          </p:nvSpPr>
          <p:spPr>
            <a:xfrm>
              <a:off x="171950" y="153778"/>
              <a:ext cx="267080" cy="267080"/>
            </a:xfrm>
            <a:prstGeom prst="roundRect">
              <a:avLst/>
            </a:prstGeom>
            <a:solidFill>
              <a:srgbClr val="3A5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3CD455A-0037-415F-8CA7-03D51E02551F}"/>
              </a:ext>
            </a:extLst>
          </p:cNvPr>
          <p:cNvSpPr txBox="1"/>
          <p:nvPr/>
        </p:nvSpPr>
        <p:spPr>
          <a:xfrm>
            <a:off x="467804" y="160113"/>
            <a:ext cx="7396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상대습도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70%,</a:t>
            </a:r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건구온도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25℃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일 경우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(C → A) (</a:t>
            </a:r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가습</a:t>
            </a:r>
            <a:r>
              <a:rPr lang="en-US" altLang="ko-KR" sz="2400" b="1" dirty="0" smtClean="0">
                <a:solidFill>
                  <a:srgbClr val="2E469E"/>
                </a:solidFill>
                <a:latin typeface="+mn-ea"/>
              </a:rPr>
              <a:t>)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884118" y="2720498"/>
            <a:ext cx="563745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43377" y="3376874"/>
            <a:ext cx="9844" cy="2701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93917" y="2707291"/>
            <a:ext cx="18406" cy="3469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3953221" y="4886160"/>
            <a:ext cx="4152554" cy="3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491894" y="5121632"/>
            <a:ext cx="4613881" cy="3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024874" y="702557"/>
            <a:ext cx="27204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10.8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56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(D)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절대습도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12.9 g/m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엔탈피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: 56 kJ/m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3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00B050"/>
                </a:solidFill>
              </a:rPr>
              <a:t>필요량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절대습도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0.0021 kg/m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r>
              <a:rPr lang="ko-KR" altLang="en-US" dirty="0" err="1" smtClean="0">
                <a:solidFill>
                  <a:srgbClr val="00B050"/>
                </a:solidFill>
              </a:rPr>
              <a:t>엔탈피</a:t>
            </a:r>
            <a:r>
              <a:rPr lang="ko-KR" altLang="en-US" dirty="0" smtClean="0">
                <a:solidFill>
                  <a:srgbClr val="00B050"/>
                </a:solidFill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</a:rPr>
              <a:t>: 0 kJ/m</a:t>
            </a:r>
            <a:r>
              <a:rPr lang="en-US" altLang="ko-KR" baseline="30000" dirty="0" smtClean="0">
                <a:solidFill>
                  <a:srgbClr val="00B050"/>
                </a:solidFill>
              </a:rPr>
              <a:t>3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11946" y="3312306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409344" y="2679223"/>
            <a:ext cx="82550" cy="825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>
            <a:stCxn id="24" idx="4"/>
          </p:cNvCxnSpPr>
          <p:nvPr/>
        </p:nvCxnSpPr>
        <p:spPr>
          <a:xfrm>
            <a:off x="3450619" y="2761773"/>
            <a:ext cx="4655" cy="33702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09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4" y="846885"/>
            <a:ext cx="7350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수분증발에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의한 냉각효과를 고려한 온도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온도계에 젖은 심지를 부착할 경우의 온도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주의점</a:t>
            </a:r>
            <a:endParaRPr lang="en-US" altLang="ko-KR" sz="24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풍속이 최소한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3m/s 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이상의 풍속 필요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습구온도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386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4" y="846885"/>
            <a:ext cx="7350928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건구온도와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습구온도가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같은 경우의 온도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상대습도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100%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때의 온도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더 이상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증발냉각이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발생하지 않은 상태의 온도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err="1" smtClean="0">
                <a:solidFill>
                  <a:srgbClr val="2E469E"/>
                </a:solidFill>
                <a:latin typeface="+mn-ea"/>
              </a:rPr>
              <a:t>포화온도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1801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3" y="846885"/>
            <a:ext cx="77132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표면이 매끄럽고 광택이 나는 금속 표면의 온도를 점점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하강시키면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어느 순간 금속 표면에 결로가 생기는데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이때의 온도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노점온도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735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온도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  <p:pic>
        <p:nvPicPr>
          <p:cNvPr id="6" name="Picture 4" descr="http://www.idalextechnologies.com/newsroom/big_images/Dry_Wet_Dew_Temperatu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99" y="858329"/>
            <a:ext cx="4211128" cy="347969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17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5374" y="846885"/>
            <a:ext cx="7350928" cy="280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어떤 물체를 구성하고 있는 모든 분자들에 대한 운동에너지의 크기를 나타내는 척도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온도차에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비례하여 이동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현열과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잠열</a:t>
            </a:r>
            <a:endParaRPr lang="ko-KR" altLang="en-US" sz="2400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비열과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체적열용량</a:t>
            </a:r>
            <a:endParaRPr lang="ko-KR" altLang="en-US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사각형: 둥근 모서리 46">
            <a:extLst>
              <a:ext uri="{FF2B5EF4-FFF2-40B4-BE49-F238E27FC236}">
                <a16:creationId xmlns:a16="http://schemas.microsoft.com/office/drawing/2014/main" id="{74F9DBC6-05A9-4B76-9C77-486D0923D5DC}"/>
              </a:ext>
            </a:extLst>
          </p:cNvPr>
          <p:cNvSpPr/>
          <p:nvPr/>
        </p:nvSpPr>
        <p:spPr>
          <a:xfrm rot="20934282">
            <a:off x="260203" y="235973"/>
            <a:ext cx="356107" cy="3561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873250F4-4B98-4D05-A33C-57CE6A6AEBA2}"/>
              </a:ext>
            </a:extLst>
          </p:cNvPr>
          <p:cNvSpPr/>
          <p:nvPr/>
        </p:nvSpPr>
        <p:spPr>
          <a:xfrm>
            <a:off x="229267" y="205037"/>
            <a:ext cx="356107" cy="356107"/>
          </a:xfrm>
          <a:prstGeom prst="roundRect">
            <a:avLst/>
          </a:prstGeom>
          <a:solidFill>
            <a:srgbClr val="3A58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376FE-65DF-46D0-8BDC-075B127B8676}"/>
              </a:ext>
            </a:extLst>
          </p:cNvPr>
          <p:cNvSpPr txBox="1"/>
          <p:nvPr/>
        </p:nvSpPr>
        <p:spPr>
          <a:xfrm>
            <a:off x="467804" y="1601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8530"/>
            <a:r>
              <a:rPr lang="ko-KR" altLang="en-US" sz="2400" b="1" dirty="0" smtClean="0">
                <a:solidFill>
                  <a:srgbClr val="2E469E"/>
                </a:solidFill>
                <a:latin typeface="+mn-ea"/>
              </a:rPr>
              <a:t>열</a:t>
            </a:r>
            <a:endParaRPr lang="ko-KR" altLang="en-US" sz="2400" b="1" dirty="0">
              <a:solidFill>
                <a:srgbClr val="2E469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204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1467</Words>
  <Application>Microsoft Office PowerPoint</Application>
  <PresentationFormat>와이드스크린</PresentationFormat>
  <Paragraphs>402</Paragraphs>
  <Slides>43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맑은 고딕</vt:lpstr>
      <vt:lpstr>배달의민족 주아</vt:lpstr>
      <vt:lpstr>에스코어 드림 5 Medium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23</cp:revision>
  <dcterms:created xsi:type="dcterms:W3CDTF">2021-09-08T00:59:47Z</dcterms:created>
  <dcterms:modified xsi:type="dcterms:W3CDTF">2021-09-08T09:37:02Z</dcterms:modified>
</cp:coreProperties>
</file>